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12" r:id="rId1"/>
  </p:sldMasterIdLst>
  <p:notesMasterIdLst>
    <p:notesMasterId r:id="rId23"/>
  </p:notesMasterIdLst>
  <p:sldIdLst>
    <p:sldId id="3577" r:id="rId2"/>
    <p:sldId id="3595" r:id="rId3"/>
    <p:sldId id="3619" r:id="rId4"/>
    <p:sldId id="3579" r:id="rId5"/>
    <p:sldId id="3608" r:id="rId6"/>
    <p:sldId id="3682" r:id="rId7"/>
    <p:sldId id="3680" r:id="rId8"/>
    <p:sldId id="3601" r:id="rId9"/>
    <p:sldId id="3602" r:id="rId10"/>
    <p:sldId id="3586" r:id="rId11"/>
    <p:sldId id="3600" r:id="rId12"/>
    <p:sldId id="3607" r:id="rId13"/>
    <p:sldId id="3597" r:id="rId14"/>
    <p:sldId id="3588" r:id="rId15"/>
    <p:sldId id="3603" r:id="rId16"/>
    <p:sldId id="3612" r:id="rId17"/>
    <p:sldId id="3609" r:id="rId18"/>
    <p:sldId id="3635" r:id="rId19"/>
    <p:sldId id="3625" r:id="rId20"/>
    <p:sldId id="3665" r:id="rId21"/>
    <p:sldId id="3594" r:id="rId22"/>
  </p:sldIdLst>
  <p:sldSz cx="12192000" cy="6858000"/>
  <p:notesSz cx="6858000" cy="9144000"/>
  <p:embeddedFontLst>
    <p:embeddedFont>
      <p:font typeface="Faktum" panose="020B0003030202060203" pitchFamily="34" charset="0"/>
      <p:regular r:id="rId24"/>
      <p:bold r:id="rId25"/>
      <p:italic r:id="rId26"/>
      <p:boldItalic r:id="rId27"/>
    </p:embeddedFont>
    <p:embeddedFont>
      <p:font typeface="Poppins" pitchFamily="2" charset="77"/>
      <p:regular r:id="rId28"/>
      <p:bold r:id="rId29"/>
      <p:italic r:id="rId30"/>
      <p:boldItalic r:id="rId31"/>
    </p:embeddedFont>
    <p:embeddedFont>
      <p:font typeface="Poppins Medium" panose="020B0604020202020204" pitchFamily="34" charset="0"/>
      <p:regular r:id="rId32"/>
      <p: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65"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12AFC9-671E-BDC9-3F84-A6D9FE2E3A5C}" name="Stephanie Harlow" initials="SH" userId="S::sharlow@gwi.com::f5b64ca6-f09e-4483-bfaf-1817416362e2" providerId="AD"/>
  <p188:author id="{587B3DDE-4D3E-FD8D-B761-282DF0855525}" name="Laura Connell" initials="LC" userId="S::lconnell@gwi.com::734562e0-09e8-42c0-b2a4-a9cde1ce3a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orna Keane" initials="" lastIdx="2" clrIdx="0"/>
  <p:cmAuthor id="1" name="Annabelle Si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FAFF"/>
    <a:srgbClr val="007CB6"/>
    <a:srgbClr val="007CB7"/>
    <a:srgbClr val="008291"/>
    <a:srgbClr val="DF1A76"/>
    <a:srgbClr val="DB3341"/>
    <a:srgbClr val="963CBC"/>
    <a:srgbClr val="5361C9"/>
    <a:srgbClr val="008292"/>
    <a:srgbClr val="5361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014"/>
  </p:normalViewPr>
  <p:slideViewPr>
    <p:cSldViewPr snapToGrid="0">
      <p:cViewPr varScale="1">
        <p:scale>
          <a:sx n="120" d="100"/>
          <a:sy n="120" d="100"/>
        </p:scale>
        <p:origin x="792" y="184"/>
      </p:cViewPr>
      <p:guideLst>
        <p:guide orient="horz" pos="186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2.1604744562322763E-2"/>
          <c:y val="0.12140399596752871"/>
          <c:w val="0.94699915686582736"/>
          <c:h val="0.79432533723982179"/>
        </c:manualLayout>
      </c:layout>
      <c:barChart>
        <c:barDir val="col"/>
        <c:grouping val="clustered"/>
        <c:varyColors val="0"/>
        <c:ser>
          <c:idx val="0"/>
          <c:order val="0"/>
          <c:tx>
            <c:strRef>
              <c:f>Sheet1!$B$1</c:f>
              <c:strCache>
                <c:ptCount val="1"/>
                <c:pt idx="0">
                  <c:v>Gen Z (aged 16-25)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Laptop/Desktop</c:v>
                </c:pt>
                <c:pt idx="1">
                  <c:v>Phone/Tablet</c:v>
                </c:pt>
                <c:pt idx="2">
                  <c:v>TV Set</c:v>
                </c:pt>
              </c:strCache>
            </c:strRef>
          </c:cat>
          <c:val>
            <c:numRef>
              <c:f>Sheet1!$B$2:$B$4</c:f>
              <c:numCache>
                <c:formatCode>##\%</c:formatCode>
                <c:ptCount val="3"/>
                <c:pt idx="0">
                  <c:v>47.8</c:v>
                </c:pt>
                <c:pt idx="1">
                  <c:v>60.4</c:v>
                </c:pt>
                <c:pt idx="2">
                  <c:v>51.2</c:v>
                </c:pt>
              </c:numCache>
            </c:numRef>
          </c:val>
          <c:extLst>
            <c:ext xmlns:c16="http://schemas.microsoft.com/office/drawing/2014/chart" uri="{C3380CC4-5D6E-409C-BE32-E72D297353CC}">
              <c16:uniqueId val="{00000000-FCA9-5A4E-9104-E359A389DD90}"/>
            </c:ext>
          </c:extLst>
        </c:ser>
        <c:ser>
          <c:idx val="1"/>
          <c:order val="1"/>
          <c:tx>
            <c:strRef>
              <c:f>Sheet1!$C$1</c:f>
              <c:strCache>
                <c:ptCount val="1"/>
                <c:pt idx="0">
                  <c:v>Millennials (aged 26-39)</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Laptop/Desktop</c:v>
                </c:pt>
                <c:pt idx="1">
                  <c:v>Phone/Tablet</c:v>
                </c:pt>
                <c:pt idx="2">
                  <c:v>TV Set</c:v>
                </c:pt>
              </c:strCache>
            </c:strRef>
          </c:cat>
          <c:val>
            <c:numRef>
              <c:f>Sheet1!$C$2:$C$4</c:f>
              <c:numCache>
                <c:formatCode>##\%</c:formatCode>
                <c:ptCount val="3"/>
                <c:pt idx="0">
                  <c:v>43.2</c:v>
                </c:pt>
                <c:pt idx="1">
                  <c:v>56.4</c:v>
                </c:pt>
                <c:pt idx="2">
                  <c:v>59.7</c:v>
                </c:pt>
              </c:numCache>
            </c:numRef>
          </c:val>
          <c:extLst>
            <c:ext xmlns:c16="http://schemas.microsoft.com/office/drawing/2014/chart" uri="{C3380CC4-5D6E-409C-BE32-E72D297353CC}">
              <c16:uniqueId val="{00000001-FCA9-5A4E-9104-E359A389DD90}"/>
            </c:ext>
          </c:extLst>
        </c:ser>
        <c:ser>
          <c:idx val="2"/>
          <c:order val="2"/>
          <c:tx>
            <c:strRef>
              <c:f>Sheet1!$D$1</c:f>
              <c:strCache>
                <c:ptCount val="1"/>
                <c:pt idx="0">
                  <c:v>Gen X (aged 40-58)</c:v>
                </c:pt>
              </c:strCache>
            </c:strRef>
          </c:tx>
          <c:spPr>
            <a:solidFill>
              <a:srgbClr val="0082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Laptop/Desktop</c:v>
                </c:pt>
                <c:pt idx="1">
                  <c:v>Phone/Tablet</c:v>
                </c:pt>
                <c:pt idx="2">
                  <c:v>TV Set</c:v>
                </c:pt>
              </c:strCache>
            </c:strRef>
          </c:cat>
          <c:val>
            <c:numRef>
              <c:f>Sheet1!$D$2:$D$4</c:f>
              <c:numCache>
                <c:formatCode>##\%</c:formatCode>
                <c:ptCount val="3"/>
                <c:pt idx="0">
                  <c:v>35.6</c:v>
                </c:pt>
                <c:pt idx="1">
                  <c:v>42.92</c:v>
                </c:pt>
                <c:pt idx="2">
                  <c:v>58.9</c:v>
                </c:pt>
              </c:numCache>
            </c:numRef>
          </c:val>
          <c:extLst>
            <c:ext xmlns:c16="http://schemas.microsoft.com/office/drawing/2014/chart" uri="{C3380CC4-5D6E-409C-BE32-E72D297353CC}">
              <c16:uniqueId val="{00000002-FCA9-5A4E-9104-E359A389DD90}"/>
            </c:ext>
          </c:extLst>
        </c:ser>
        <c:ser>
          <c:idx val="3"/>
          <c:order val="3"/>
          <c:tx>
            <c:strRef>
              <c:f>Sheet1!$E$1</c:f>
              <c:strCache>
                <c:ptCount val="1"/>
                <c:pt idx="0">
                  <c:v>Baby boomers (aged 59–64) </c:v>
                </c:pt>
              </c:strCache>
            </c:strRef>
          </c:tx>
          <c:spPr>
            <a:solidFill>
              <a:schemeClr val="accent4"/>
            </a:solidFill>
            <a:ln>
              <a:noFill/>
            </a:ln>
            <a:effectLst/>
          </c:spPr>
          <c:invertIfNegative val="0"/>
          <c:dLbls>
            <c:dLbl>
              <c:idx val="0"/>
              <c:dLblPos val="in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03B1-3A45-8D0E-40EA5A89F4BE}"/>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Laptop/Desktop</c:v>
                </c:pt>
                <c:pt idx="1">
                  <c:v>Phone/Tablet</c:v>
                </c:pt>
                <c:pt idx="2">
                  <c:v>TV Set</c:v>
                </c:pt>
              </c:strCache>
            </c:strRef>
          </c:cat>
          <c:val>
            <c:numRef>
              <c:f>Sheet1!$E$2:$E$4</c:f>
              <c:numCache>
                <c:formatCode>##\%</c:formatCode>
                <c:ptCount val="3"/>
                <c:pt idx="0">
                  <c:v>30.1</c:v>
                </c:pt>
                <c:pt idx="1">
                  <c:v>28</c:v>
                </c:pt>
                <c:pt idx="2">
                  <c:v>55.4</c:v>
                </c:pt>
              </c:numCache>
            </c:numRef>
          </c:val>
          <c:extLst>
            <c:ext xmlns:c16="http://schemas.microsoft.com/office/drawing/2014/chart" uri="{C3380CC4-5D6E-409C-BE32-E72D297353CC}">
              <c16:uniqueId val="{00000009-03B1-3A45-8D0E-40EA5A89F4BE}"/>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spc="2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 sourceLinked="1"/>
        <c:majorTickMark val="none"/>
        <c:minorTickMark val="none"/>
        <c:tickLblPos val="nextTo"/>
        <c:crossAx val="553476927"/>
        <c:crosses val="autoZero"/>
        <c:crossBetween val="between"/>
      </c:valAx>
      <c:spPr>
        <a:noFill/>
        <a:ln>
          <a:noFill/>
        </a:ln>
        <a:effectLst/>
      </c:spPr>
    </c:plotArea>
    <c:legend>
      <c:legendPos val="b"/>
      <c:layout>
        <c:manualLayout>
          <c:xMode val="edge"/>
          <c:yMode val="edge"/>
          <c:x val="1.3116641955404568E-3"/>
          <c:y val="3.6028088886896098E-2"/>
          <c:w val="0.84695158991780495"/>
          <c:h val="5.2883419227636029E-2"/>
        </c:manualLayout>
      </c:layout>
      <c:overlay val="0"/>
      <c:spPr>
        <a:noFill/>
        <a:ln>
          <a:noFill/>
        </a:ln>
        <a:effectLst/>
      </c:spPr>
      <c:txPr>
        <a:bodyPr rot="0" spcFirstLastPara="1" vertOverflow="ellipsis" vert="horz" wrap="square" anchor="ctr" anchorCtr="1"/>
        <a:lstStyle/>
        <a:p>
          <a:pPr>
            <a:defRPr sz="800" b="0" i="0" u="none" strike="noStrike" kern="1200" spc="2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2.5261061967979954E-2"/>
          <c:y val="5.6413700470114174E-2"/>
          <c:w val="0.94699915686582736"/>
          <c:h val="0.65393629859097846"/>
        </c:manualLayout>
      </c:layout>
      <c:barChart>
        <c:barDir val="col"/>
        <c:grouping val="clustered"/>
        <c:varyColors val="0"/>
        <c:ser>
          <c:idx val="0"/>
          <c:order val="0"/>
          <c:tx>
            <c:strRef>
              <c:f>Sheet1!$B$1</c:f>
              <c:strCache>
                <c:ptCount val="1"/>
                <c:pt idx="0">
                  <c:v>Have canceled one or more TV subscriptions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prefer if companies 
promote products through 
more conventional 
advertising methods</c:v>
                </c:pt>
                <c:pt idx="1">
                  <c:v>I don't like product 
placement because 
it interrupts the content</c:v>
                </c:pt>
                <c:pt idx="2">
                  <c:v>I don't mind 
product placement</c:v>
                </c:pt>
                <c:pt idx="3">
                  <c:v>I don't like product 
placement because 
it misleads/misinforms 
on how the product 
is actually used</c:v>
                </c:pt>
              </c:strCache>
            </c:strRef>
          </c:cat>
          <c:val>
            <c:numRef>
              <c:f>Sheet1!$B$2:$B$5</c:f>
            </c:numRef>
          </c:val>
          <c:extLst>
            <c:ext xmlns:c16="http://schemas.microsoft.com/office/drawing/2014/chart" uri="{C3380CC4-5D6E-409C-BE32-E72D297353CC}">
              <c16:uniqueId val="{00000000-FCA9-5A4E-9104-E359A389DD90}"/>
            </c:ext>
          </c:extLst>
        </c:ser>
        <c:ser>
          <c:idx val="1"/>
          <c:order val="1"/>
          <c:tx>
            <c:strRef>
              <c:f>Sheet1!$C$1</c:f>
              <c:strCache>
                <c:ptCount val="1"/>
                <c:pt idx="0">
                  <c:v>Considering canceling TV subscriptions</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 prefer if companies 
promote products through 
more conventional 
advertising methods</c:v>
                </c:pt>
                <c:pt idx="1">
                  <c:v>I don't like product 
placement because 
it interrupts the content</c:v>
                </c:pt>
                <c:pt idx="2">
                  <c:v>I don't mind 
product placement</c:v>
                </c:pt>
                <c:pt idx="3">
                  <c:v>I don't like product 
placement because 
it misleads/misinforms 
on how the product 
is actually used</c:v>
                </c:pt>
              </c:strCache>
            </c:strRef>
          </c:cat>
          <c:val>
            <c:numRef>
              <c:f>Sheet1!$C$2:$C$5</c:f>
              <c:numCache>
                <c:formatCode>##\%</c:formatCode>
                <c:ptCount val="4"/>
                <c:pt idx="0">
                  <c:v>38.1</c:v>
                </c:pt>
                <c:pt idx="1">
                  <c:v>24.8</c:v>
                </c:pt>
                <c:pt idx="2">
                  <c:v>22</c:v>
                </c:pt>
                <c:pt idx="3">
                  <c:v>10.3</c:v>
                </c:pt>
              </c:numCache>
            </c:numRef>
          </c:val>
          <c:extLst>
            <c:ext xmlns:c16="http://schemas.microsoft.com/office/drawing/2014/chart" uri="{C3380CC4-5D6E-409C-BE32-E72D297353CC}">
              <c16:uniqueId val="{00000001-FCA9-5A4E-9104-E359A389DD90}"/>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800" b="0" i="0" u="none" strike="noStrike" kern="1200" spc="2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 sourceLinked="1"/>
        <c:majorTickMark val="none"/>
        <c:minorTickMark val="none"/>
        <c:tickLblPos val="nextTo"/>
        <c:crossAx val="553476927"/>
        <c:crosses val="autoZero"/>
        <c:crossBetween val="between"/>
      </c:valAx>
      <c:spPr>
        <a:noFill/>
        <a:ln>
          <a:noFill/>
        </a:ln>
        <a:effectLst/>
      </c:spPr>
    </c:plotArea>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22721817155992502"/>
          <c:y val="0.35498758252376778"/>
          <c:w val="0.58150629515587426"/>
          <c:h val="0.51551473851409879"/>
        </c:manualLayout>
      </c:layout>
      <c:doughnutChart>
        <c:varyColors val="1"/>
        <c:ser>
          <c:idx val="0"/>
          <c:order val="0"/>
          <c:tx>
            <c:strRef>
              <c:f>Sheet1!$B$1</c:f>
              <c:strCache>
                <c:ptCount val="1"/>
                <c:pt idx="0">
                  <c:v>Have canceled one or more TV subscriptions</c:v>
                </c:pt>
              </c:strCache>
            </c:strRef>
          </c:tx>
          <c:spPr>
            <a:ln w="6350">
              <a:solidFill>
                <a:srgbClr val="FFFFFF"/>
              </a:solidFill>
            </a:ln>
          </c:spPr>
          <c:dPt>
            <c:idx val="0"/>
            <c:bubble3D val="0"/>
            <c:spPr>
              <a:solidFill>
                <a:srgbClr val="5461C8"/>
              </a:solidFill>
              <a:ln w="6350">
                <a:solidFill>
                  <a:srgbClr val="FFFFFF"/>
                </a:solidFill>
              </a:ln>
              <a:effectLst/>
            </c:spPr>
            <c:extLst>
              <c:ext xmlns:c16="http://schemas.microsoft.com/office/drawing/2014/chart" uri="{C3380CC4-5D6E-409C-BE32-E72D297353CC}">
                <c16:uniqueId val="{0000001B-0176-114E-B95F-123F6D2A2E42}"/>
              </c:ext>
            </c:extLst>
          </c:dPt>
          <c:dPt>
            <c:idx val="1"/>
            <c:bubble3D val="0"/>
            <c:spPr>
              <a:solidFill>
                <a:srgbClr val="DE1A75"/>
              </a:solidFill>
              <a:ln w="6350">
                <a:solidFill>
                  <a:srgbClr val="FFFFFF"/>
                </a:solidFill>
              </a:ln>
              <a:effectLst/>
            </c:spPr>
            <c:extLst>
              <c:ext xmlns:c16="http://schemas.microsoft.com/office/drawing/2014/chart" uri="{C3380CC4-5D6E-409C-BE32-E72D297353CC}">
                <c16:uniqueId val="{0000001D-0176-114E-B95F-123F6D2A2E42}"/>
              </c:ext>
            </c:extLst>
          </c:dPt>
          <c:dPt>
            <c:idx val="2"/>
            <c:bubble3D val="0"/>
            <c:spPr>
              <a:solidFill>
                <a:srgbClr val="008291"/>
              </a:solidFill>
              <a:ln w="6350">
                <a:solidFill>
                  <a:srgbClr val="FFFFFF"/>
                </a:solidFill>
              </a:ln>
              <a:effectLst/>
            </c:spPr>
            <c:extLst>
              <c:ext xmlns:c16="http://schemas.microsoft.com/office/drawing/2014/chart" uri="{C3380CC4-5D6E-409C-BE32-E72D297353CC}">
                <c16:uniqueId val="{0000001F-0176-114E-B95F-123F6D2A2E42}"/>
              </c:ext>
            </c:extLst>
          </c:dPt>
          <c:dPt>
            <c:idx val="3"/>
            <c:bubble3D val="0"/>
            <c:spPr>
              <a:solidFill>
                <a:srgbClr val="953BBD"/>
              </a:solidFill>
              <a:ln w="6350">
                <a:solidFill>
                  <a:srgbClr val="FFFFFF"/>
                </a:solidFill>
              </a:ln>
              <a:effectLst/>
            </c:spPr>
            <c:extLst>
              <c:ext xmlns:c16="http://schemas.microsoft.com/office/drawing/2014/chart" uri="{C3380CC4-5D6E-409C-BE32-E72D297353CC}">
                <c16:uniqueId val="{00000021-0176-114E-B95F-123F6D2A2E42}"/>
              </c:ext>
            </c:extLst>
          </c:dPt>
          <c:dPt>
            <c:idx val="4"/>
            <c:bubble3D val="0"/>
            <c:spPr>
              <a:solidFill>
                <a:srgbClr val="007BB6"/>
              </a:solidFill>
              <a:ln w="6350">
                <a:solidFill>
                  <a:srgbClr val="FFFFFF"/>
                </a:solidFill>
              </a:ln>
              <a:effectLst/>
            </c:spPr>
            <c:extLst>
              <c:ext xmlns:c16="http://schemas.microsoft.com/office/drawing/2014/chart" uri="{C3380CC4-5D6E-409C-BE32-E72D297353CC}">
                <c16:uniqueId val="{00000001-6ABC-8945-9F32-25E44EDB523B}"/>
              </c:ext>
            </c:extLst>
          </c:dPt>
          <c:dPt>
            <c:idx val="5"/>
            <c:bubble3D val="0"/>
            <c:spPr>
              <a:solidFill>
                <a:srgbClr val="DA3441"/>
              </a:solidFill>
              <a:ln w="6350">
                <a:solidFill>
                  <a:srgbClr val="FFFFFF"/>
                </a:solidFill>
              </a:ln>
              <a:effectLst/>
            </c:spPr>
            <c:extLst>
              <c:ext xmlns:c16="http://schemas.microsoft.com/office/drawing/2014/chart" uri="{C3380CC4-5D6E-409C-BE32-E72D297353CC}">
                <c16:uniqueId val="{0000000B-8229-1E4C-9A79-AC52B55D7F82}"/>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support</c:v>
                </c:pt>
                <c:pt idx="1">
                  <c:v>Support</c:v>
                </c:pt>
                <c:pt idx="2">
                  <c:v>Neither support nor oppose</c:v>
                </c:pt>
                <c:pt idx="3">
                  <c:v>Oppose</c:v>
                </c:pt>
                <c:pt idx="4">
                  <c:v>Strongly oppose</c:v>
                </c:pt>
              </c:strCache>
            </c:strRef>
          </c:cat>
          <c:val>
            <c:numRef>
              <c:f>Sheet1!$B$2:$B$6</c:f>
              <c:numCache>
                <c:formatCode>##\%</c:formatCode>
                <c:ptCount val="5"/>
                <c:pt idx="0">
                  <c:v>13.8</c:v>
                </c:pt>
                <c:pt idx="1">
                  <c:v>30.8</c:v>
                </c:pt>
                <c:pt idx="2">
                  <c:v>41.1</c:v>
                </c:pt>
                <c:pt idx="3">
                  <c:v>8.9</c:v>
                </c:pt>
                <c:pt idx="4">
                  <c:v>5.4</c:v>
                </c:pt>
              </c:numCache>
            </c:numRef>
          </c:val>
          <c:extLst>
            <c:ext xmlns:c16="http://schemas.microsoft.com/office/drawing/2014/chart" uri="{C3380CC4-5D6E-409C-BE32-E72D297353CC}">
              <c16:uniqueId val="{00000000-FCA9-5A4E-9104-E359A389DD90}"/>
            </c:ext>
          </c:extLst>
        </c:ser>
        <c:dLbls>
          <c:showLegendKey val="0"/>
          <c:showVal val="1"/>
          <c:showCatName val="0"/>
          <c:showSerName val="0"/>
          <c:showPercent val="0"/>
          <c:showBubbleSize val="0"/>
          <c:showLeaderLines val="1"/>
        </c:dLbls>
        <c:firstSliceAng val="0"/>
        <c:holeSize val="68"/>
      </c:doughnutChart>
      <c:spPr>
        <a:noFill/>
        <a:ln>
          <a:noFill/>
        </a:ln>
        <a:effectLst/>
      </c:spPr>
    </c:plotArea>
    <c:legend>
      <c:legendPos val="t"/>
      <c:layout>
        <c:manualLayout>
          <c:xMode val="edge"/>
          <c:yMode val="edge"/>
          <c:x val="0.12116210678960963"/>
          <c:y val="0.16984325858257757"/>
          <c:w val="0.44148800423590362"/>
          <c:h val="0.13219024273594371"/>
        </c:manualLayout>
      </c:layout>
      <c:overlay val="0"/>
      <c:spPr>
        <a:noFill/>
        <a:ln>
          <a:noFill/>
        </a:ln>
        <a:effectLst/>
      </c:spPr>
      <c:txPr>
        <a:bodyPr rot="0" spcFirstLastPara="1" vertOverflow="ellipsis" vert="horz" wrap="square" anchor="ctr" anchorCtr="1"/>
        <a:lstStyle/>
        <a:p>
          <a:pPr>
            <a:defRPr sz="800" b="0" i="0" u="none" strike="noStrike" kern="1200" spc="2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363414310574904"/>
          <c:y val="0.36513140500237956"/>
          <c:w val="0.68365029693389434"/>
          <c:h val="0.53369689257489683"/>
        </c:manualLayout>
      </c:layout>
      <c:doughnutChart>
        <c:varyColors val="1"/>
        <c:ser>
          <c:idx val="0"/>
          <c:order val="0"/>
          <c:tx>
            <c:strRef>
              <c:f>Sheet1!$B$1</c:f>
              <c:strCache>
                <c:ptCount val="1"/>
                <c:pt idx="0">
                  <c:v>Considering canceling TV subscriptions</c:v>
                </c:pt>
              </c:strCache>
            </c:strRef>
          </c:tx>
          <c:spPr>
            <a:ln w="6350">
              <a:solidFill>
                <a:srgbClr val="FFFFFF"/>
              </a:solidFill>
            </a:ln>
          </c:spPr>
          <c:dPt>
            <c:idx val="0"/>
            <c:bubble3D val="0"/>
            <c:spPr>
              <a:solidFill>
                <a:srgbClr val="5461C8"/>
              </a:solidFill>
              <a:ln w="6350">
                <a:solidFill>
                  <a:srgbClr val="FFFFFF"/>
                </a:solidFill>
              </a:ln>
              <a:effectLst/>
            </c:spPr>
            <c:extLst>
              <c:ext xmlns:c16="http://schemas.microsoft.com/office/drawing/2014/chart" uri="{C3380CC4-5D6E-409C-BE32-E72D297353CC}">
                <c16:uniqueId val="{0000001B-0176-114E-B95F-123F6D2A2E42}"/>
              </c:ext>
            </c:extLst>
          </c:dPt>
          <c:dPt>
            <c:idx val="1"/>
            <c:bubble3D val="0"/>
            <c:spPr>
              <a:solidFill>
                <a:srgbClr val="DE1A75"/>
              </a:solidFill>
              <a:ln w="6350">
                <a:solidFill>
                  <a:srgbClr val="FFFFFF"/>
                </a:solidFill>
              </a:ln>
              <a:effectLst/>
            </c:spPr>
            <c:extLst>
              <c:ext xmlns:c16="http://schemas.microsoft.com/office/drawing/2014/chart" uri="{C3380CC4-5D6E-409C-BE32-E72D297353CC}">
                <c16:uniqueId val="{0000001D-0176-114E-B95F-123F6D2A2E42}"/>
              </c:ext>
            </c:extLst>
          </c:dPt>
          <c:dPt>
            <c:idx val="2"/>
            <c:bubble3D val="0"/>
            <c:spPr>
              <a:solidFill>
                <a:srgbClr val="008291"/>
              </a:solidFill>
              <a:ln w="6350">
                <a:solidFill>
                  <a:srgbClr val="FFFFFF"/>
                </a:solidFill>
              </a:ln>
              <a:effectLst/>
            </c:spPr>
            <c:extLst>
              <c:ext xmlns:c16="http://schemas.microsoft.com/office/drawing/2014/chart" uri="{C3380CC4-5D6E-409C-BE32-E72D297353CC}">
                <c16:uniqueId val="{0000001F-0176-114E-B95F-123F6D2A2E42}"/>
              </c:ext>
            </c:extLst>
          </c:dPt>
          <c:dPt>
            <c:idx val="3"/>
            <c:bubble3D val="0"/>
            <c:spPr>
              <a:solidFill>
                <a:srgbClr val="953BBD"/>
              </a:solidFill>
              <a:ln w="6350">
                <a:solidFill>
                  <a:srgbClr val="FFFFFF"/>
                </a:solidFill>
              </a:ln>
              <a:effectLst/>
            </c:spPr>
            <c:extLst>
              <c:ext xmlns:c16="http://schemas.microsoft.com/office/drawing/2014/chart" uri="{C3380CC4-5D6E-409C-BE32-E72D297353CC}">
                <c16:uniqueId val="{00000021-0176-114E-B95F-123F6D2A2E42}"/>
              </c:ext>
            </c:extLst>
          </c:dPt>
          <c:dPt>
            <c:idx val="4"/>
            <c:bubble3D val="0"/>
            <c:spPr>
              <a:solidFill>
                <a:srgbClr val="007BB6"/>
              </a:solidFill>
              <a:ln w="6350">
                <a:solidFill>
                  <a:srgbClr val="FFFFFF"/>
                </a:solidFill>
              </a:ln>
              <a:effectLst/>
            </c:spPr>
            <c:extLst>
              <c:ext xmlns:c16="http://schemas.microsoft.com/office/drawing/2014/chart" uri="{C3380CC4-5D6E-409C-BE32-E72D297353CC}">
                <c16:uniqueId val="{00000001-6ABC-8945-9F32-25E44EDB523B}"/>
              </c:ext>
            </c:extLst>
          </c:dPt>
          <c:dPt>
            <c:idx val="5"/>
            <c:bubble3D val="0"/>
            <c:spPr>
              <a:solidFill>
                <a:srgbClr val="DA3441"/>
              </a:solidFill>
              <a:ln w="6350">
                <a:solidFill>
                  <a:srgbClr val="FFFFFF"/>
                </a:solidFill>
              </a:ln>
              <a:effectLst/>
            </c:spPr>
            <c:extLst>
              <c:ext xmlns:c16="http://schemas.microsoft.com/office/drawing/2014/chart" uri="{C3380CC4-5D6E-409C-BE32-E72D297353CC}">
                <c16:uniqueId val="{0000000B-8229-1E4C-9A79-AC52B55D7F82}"/>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Poppins" pitchFamily="2" charset="77"/>
                    <a:ea typeface="+mn-ea"/>
                    <a:cs typeface="Poppins" pitchFamily="2" charset="77"/>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Strongly support</c:v>
                </c:pt>
                <c:pt idx="1">
                  <c:v>Support</c:v>
                </c:pt>
                <c:pt idx="2">
                  <c:v>Neither support nor oppose</c:v>
                </c:pt>
                <c:pt idx="3">
                  <c:v>Oppose</c:v>
                </c:pt>
                <c:pt idx="4">
                  <c:v>Strongly oppose</c:v>
                </c:pt>
              </c:strCache>
            </c:strRef>
          </c:cat>
          <c:val>
            <c:numRef>
              <c:f>Sheet1!$B$2:$B$6</c:f>
              <c:numCache>
                <c:formatCode>##\%</c:formatCode>
                <c:ptCount val="5"/>
                <c:pt idx="0">
                  <c:v>35.5</c:v>
                </c:pt>
                <c:pt idx="1">
                  <c:v>30.8</c:v>
                </c:pt>
                <c:pt idx="2">
                  <c:v>24.3</c:v>
                </c:pt>
                <c:pt idx="3">
                  <c:v>4.4000000000000004</c:v>
                </c:pt>
                <c:pt idx="4">
                  <c:v>4.9000000000000004</c:v>
                </c:pt>
              </c:numCache>
            </c:numRef>
          </c:val>
          <c:extLst>
            <c:ext xmlns:c16="http://schemas.microsoft.com/office/drawing/2014/chart" uri="{C3380CC4-5D6E-409C-BE32-E72D297353CC}">
              <c16:uniqueId val="{00000000-FCA9-5A4E-9104-E359A389DD90}"/>
            </c:ext>
          </c:extLst>
        </c:ser>
        <c:dLbls>
          <c:showLegendKey val="0"/>
          <c:showVal val="1"/>
          <c:showCatName val="0"/>
          <c:showSerName val="0"/>
          <c:showPercent val="0"/>
          <c:showBubbleSize val="0"/>
          <c:showLeaderLines val="1"/>
        </c:dLbls>
        <c:firstSliceAng val="0"/>
        <c:holeSize val="68"/>
      </c:doughnutChart>
      <c:spPr>
        <a:noFill/>
        <a:ln>
          <a:noFill/>
        </a:ln>
        <a:effectLst/>
      </c:spPr>
    </c:plotArea>
    <c:legend>
      <c:legendPos val="t"/>
      <c:layout>
        <c:manualLayout>
          <c:xMode val="edge"/>
          <c:yMode val="edge"/>
          <c:x val="2.3785926660059464E-2"/>
          <c:y val="0.18259189845619317"/>
          <c:w val="0.51499590301460085"/>
          <c:h val="0.12360469987111589"/>
        </c:manualLayout>
      </c:layout>
      <c:overlay val="0"/>
      <c:spPr>
        <a:noFill/>
        <a:ln>
          <a:noFill/>
        </a:ln>
        <a:effectLst/>
      </c:spPr>
      <c:txPr>
        <a:bodyPr rot="0" spcFirstLastPara="1" vertOverflow="ellipsis" vert="horz" wrap="square" anchor="ctr" anchorCtr="1"/>
        <a:lstStyle/>
        <a:p>
          <a:pPr>
            <a:defRPr sz="800" b="0" i="0" u="none" strike="noStrike" kern="1200" spc="2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4.1942837255840255E-2"/>
          <c:y val="9.8319157084214612E-2"/>
          <c:w val="0.92705736307274489"/>
          <c:h val="0.81435440418395666"/>
        </c:manualLayout>
      </c:layout>
      <c:lineChart>
        <c:grouping val="standard"/>
        <c:varyColors val="0"/>
        <c:ser>
          <c:idx val="0"/>
          <c:order val="0"/>
          <c:tx>
            <c:strRef>
              <c:f>Sheet1!$B$1</c:f>
              <c:strCache>
                <c:ptCount val="1"/>
                <c:pt idx="0">
                  <c:v>Gen Z (aged 16-25)</c:v>
                </c:pt>
              </c:strCache>
            </c:strRef>
          </c:tx>
          <c:spPr>
            <a:ln w="101600" cap="rnd">
              <a:solidFill>
                <a:srgbClr val="5461C8"/>
              </a:solidFill>
              <a:round/>
            </a:ln>
            <a:effectLst/>
          </c:spPr>
          <c:marker>
            <c:symbol val="circle"/>
            <c:size val="7"/>
            <c:spPr>
              <a:solidFill>
                <a:srgbClr val="FFFFFF"/>
              </a:solidFill>
              <a:ln w="9525">
                <a:solidFill>
                  <a:srgbClr val="5461C8"/>
                </a:solidFill>
              </a:ln>
              <a:effectLst/>
            </c:spPr>
          </c:marker>
          <c:dLbls>
            <c:dLbl>
              <c:idx val="0"/>
              <c:layout>
                <c:manualLayout>
                  <c:x val="-3.589782630762315E-2"/>
                  <c:y val="-3.7466202977333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BB-2C48-BB4D-B251203832C3}"/>
                </c:ext>
              </c:extLst>
            </c:dLbl>
            <c:dLbl>
              <c:idx val="1"/>
              <c:layout>
                <c:manualLayout>
                  <c:x val="-3.4387697394179316E-2"/>
                  <c:y val="3.43440193958894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BB-2C48-BB4D-B251203832C3}"/>
                </c:ext>
              </c:extLst>
            </c:dLbl>
            <c:dLbl>
              <c:idx val="3"/>
              <c:layout>
                <c:manualLayout>
                  <c:x val="-3.5897826307623282E-2"/>
                  <c:y val="-3.7466202977333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BB-2C48-BB4D-B251203832C3}"/>
                </c:ext>
              </c:extLst>
            </c:dLbl>
            <c:dLbl>
              <c:idx val="4"/>
              <c:layout>
                <c:manualLayout>
                  <c:x val="-1.7877495975986563E-2"/>
                  <c:y val="2.809965223300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BB-2C48-BB4D-B251203832C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Q2 2021</c:v>
                </c:pt>
                <c:pt idx="1">
                  <c:v>Q3 2021</c:v>
                </c:pt>
                <c:pt idx="2">
                  <c:v>Q4 2021</c:v>
                </c:pt>
                <c:pt idx="3">
                  <c:v>Q1 2022</c:v>
                </c:pt>
                <c:pt idx="4">
                  <c:v>Q2 2022</c:v>
                </c:pt>
              </c:strCache>
            </c:strRef>
          </c:cat>
          <c:val>
            <c:numRef>
              <c:f>Sheet1!$B$2:$B$6</c:f>
              <c:numCache>
                <c:formatCode>h:mm</c:formatCode>
                <c:ptCount val="5"/>
                <c:pt idx="0">
                  <c:v>6.1805555555555558E-2</c:v>
                </c:pt>
                <c:pt idx="1">
                  <c:v>6.3194444444444442E-2</c:v>
                </c:pt>
                <c:pt idx="2">
                  <c:v>5.7638888888888885E-2</c:v>
                </c:pt>
                <c:pt idx="3">
                  <c:v>6.1805555555555558E-2</c:v>
                </c:pt>
                <c:pt idx="4">
                  <c:v>6.6666666666666666E-2</c:v>
                </c:pt>
              </c:numCache>
            </c:numRef>
          </c:val>
          <c:smooth val="0"/>
          <c:extLst>
            <c:ext xmlns:c16="http://schemas.microsoft.com/office/drawing/2014/chart" uri="{C3380CC4-5D6E-409C-BE32-E72D297353CC}">
              <c16:uniqueId val="{00000000-FCA9-5A4E-9104-E359A389DD90}"/>
            </c:ext>
          </c:extLst>
        </c:ser>
        <c:ser>
          <c:idx val="1"/>
          <c:order val="1"/>
          <c:tx>
            <c:strRef>
              <c:f>Sheet1!$C$1</c:f>
              <c:strCache>
                <c:ptCount val="1"/>
                <c:pt idx="0">
                  <c:v>Millennials (aged 26-39)</c:v>
                </c:pt>
              </c:strCache>
            </c:strRef>
          </c:tx>
          <c:spPr>
            <a:ln w="101600" cap="rnd">
              <a:solidFill>
                <a:srgbClr val="DE1A75"/>
              </a:solidFill>
              <a:round/>
            </a:ln>
            <a:effectLst/>
          </c:spPr>
          <c:marker>
            <c:symbol val="circle"/>
            <c:size val="7"/>
            <c:spPr>
              <a:solidFill>
                <a:srgbClr val="FFFFFF"/>
              </a:solidFill>
              <a:ln w="9525">
                <a:solidFill>
                  <a:srgbClr val="DE1A7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DF1A76"/>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Q2 2021</c:v>
                </c:pt>
                <c:pt idx="1">
                  <c:v>Q3 2021</c:v>
                </c:pt>
                <c:pt idx="2">
                  <c:v>Q4 2021</c:v>
                </c:pt>
                <c:pt idx="3">
                  <c:v>Q1 2022</c:v>
                </c:pt>
                <c:pt idx="4">
                  <c:v>Q2 2022</c:v>
                </c:pt>
              </c:strCache>
            </c:strRef>
          </c:cat>
          <c:val>
            <c:numRef>
              <c:f>Sheet1!$C$2:$C$6</c:f>
              <c:numCache>
                <c:formatCode>h:mm</c:formatCode>
                <c:ptCount val="5"/>
                <c:pt idx="0">
                  <c:v>6.8749999999999992E-2</c:v>
                </c:pt>
                <c:pt idx="1">
                  <c:v>6.805555555555555E-2</c:v>
                </c:pt>
                <c:pt idx="2">
                  <c:v>6.7361111111111108E-2</c:v>
                </c:pt>
                <c:pt idx="3">
                  <c:v>6.9444444444444434E-2</c:v>
                </c:pt>
                <c:pt idx="4">
                  <c:v>7.1527777777777787E-2</c:v>
                </c:pt>
              </c:numCache>
            </c:numRef>
          </c:val>
          <c:smooth val="0"/>
          <c:extLst>
            <c:ext xmlns:c16="http://schemas.microsoft.com/office/drawing/2014/chart" uri="{C3380CC4-5D6E-409C-BE32-E72D297353CC}">
              <c16:uniqueId val="{00000001-FCA9-5A4E-9104-E359A389DD90}"/>
            </c:ext>
          </c:extLst>
        </c:ser>
        <c:ser>
          <c:idx val="2"/>
          <c:order val="2"/>
          <c:tx>
            <c:strRef>
              <c:f>Sheet1!$D$1</c:f>
              <c:strCache>
                <c:ptCount val="1"/>
                <c:pt idx="0">
                  <c:v>Gen X (aged 40-58)</c:v>
                </c:pt>
              </c:strCache>
            </c:strRef>
          </c:tx>
          <c:spPr>
            <a:ln w="101600" cap="rnd">
              <a:solidFill>
                <a:srgbClr val="008291"/>
              </a:solidFill>
              <a:round/>
            </a:ln>
            <a:effectLst/>
          </c:spPr>
          <c:marker>
            <c:symbol val="circle"/>
            <c:size val="7"/>
            <c:spPr>
              <a:solidFill>
                <a:srgbClr val="FFFFFF"/>
              </a:solidFill>
              <a:ln w="9525">
                <a:solidFill>
                  <a:srgbClr val="008291"/>
                </a:solidFill>
              </a:ln>
              <a:effectLst/>
            </c:spPr>
          </c:marker>
          <c:dLbls>
            <c:dLbl>
              <c:idx val="0"/>
              <c:layout>
                <c:manualLayout>
                  <c:x val="-3.8011049723756907E-2"/>
                  <c:y val="4.37105701402229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BB-2C48-BB4D-B251203832C3}"/>
                </c:ext>
              </c:extLst>
            </c:dLbl>
            <c:dLbl>
              <c:idx val="1"/>
              <c:layout>
                <c:manualLayout>
                  <c:x val="-3.4139151114398025E-2"/>
                  <c:y val="4.0588386558778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BB-2C48-BB4D-B251203832C3}"/>
                </c:ext>
              </c:extLst>
            </c:dLbl>
            <c:dLbl>
              <c:idx val="2"/>
              <c:layout>
                <c:manualLayout>
                  <c:x val="-3.0778120966923332E-2"/>
                  <c:y val="4.6832753721667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BB-2C48-BB4D-B251203832C3}"/>
                </c:ext>
              </c:extLst>
            </c:dLbl>
            <c:dLbl>
              <c:idx val="3"/>
              <c:layout>
                <c:manualLayout>
                  <c:x val="-3.6058931860036836E-2"/>
                  <c:y val="4.37105701402229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BB-2C48-BB4D-B251203832C3}"/>
                </c:ext>
              </c:extLst>
            </c:dLbl>
            <c:dLbl>
              <c:idx val="4"/>
              <c:layout>
                <c:manualLayout>
                  <c:x val="-1.8360957642725599E-2"/>
                  <c:y val="4.37105701402229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BB-2C48-BB4D-B251203832C3}"/>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8291"/>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Q2 2021</c:v>
                </c:pt>
                <c:pt idx="1">
                  <c:v>Q3 2021</c:v>
                </c:pt>
                <c:pt idx="2">
                  <c:v>Q4 2021</c:v>
                </c:pt>
                <c:pt idx="3">
                  <c:v>Q1 2022</c:v>
                </c:pt>
                <c:pt idx="4">
                  <c:v>Q2 2022</c:v>
                </c:pt>
              </c:strCache>
            </c:strRef>
          </c:cat>
          <c:val>
            <c:numRef>
              <c:f>Sheet1!$D$2:$D$6</c:f>
              <c:numCache>
                <c:formatCode>h:mm</c:formatCode>
                <c:ptCount val="5"/>
                <c:pt idx="0">
                  <c:v>5.5555555555555552E-2</c:v>
                </c:pt>
                <c:pt idx="1">
                  <c:v>5.6250000000000001E-2</c:v>
                </c:pt>
                <c:pt idx="2">
                  <c:v>5.486111111111111E-2</c:v>
                </c:pt>
                <c:pt idx="3">
                  <c:v>5.9722222222222225E-2</c:v>
                </c:pt>
                <c:pt idx="4">
                  <c:v>5.7638888888888885E-2</c:v>
                </c:pt>
              </c:numCache>
            </c:numRef>
          </c:val>
          <c:smooth val="0"/>
          <c:extLst>
            <c:ext xmlns:c16="http://schemas.microsoft.com/office/drawing/2014/chart" uri="{C3380CC4-5D6E-409C-BE32-E72D297353CC}">
              <c16:uniqueId val="{00000002-FCA9-5A4E-9104-E359A389DD90}"/>
            </c:ext>
          </c:extLst>
        </c:ser>
        <c:ser>
          <c:idx val="3"/>
          <c:order val="3"/>
          <c:tx>
            <c:strRef>
              <c:f>Sheet1!$E$1</c:f>
              <c:strCache>
                <c:ptCount val="1"/>
                <c:pt idx="0">
                  <c:v>Baby boomers (aged 59–64)</c:v>
                </c:pt>
              </c:strCache>
            </c:strRef>
          </c:tx>
          <c:spPr>
            <a:ln w="101600" cap="rnd">
              <a:solidFill>
                <a:schemeClr val="accent4"/>
              </a:solidFill>
              <a:round/>
            </a:ln>
            <a:effectLst/>
          </c:spPr>
          <c:marker>
            <c:symbol val="circle"/>
            <c:size val="7"/>
            <c:spPr>
              <a:solidFill>
                <a:srgbClr val="FFFFFF"/>
              </a:solidFill>
              <a:ln w="9525">
                <a:solidFill>
                  <a:srgbClr val="007CB6"/>
                </a:solidFill>
              </a:ln>
              <a:effectLst/>
            </c:spPr>
          </c:marker>
          <c:dLbls>
            <c:dLbl>
              <c:idx val="0"/>
              <c:layout>
                <c:manualLayout>
                  <c:x val="-3.6257884891460396E-2"/>
                  <c:y val="-3.7901833631374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321-294D-AB03-B8194674E13C}"/>
                </c:ext>
              </c:extLst>
            </c:dLbl>
            <c:dLbl>
              <c:idx val="1"/>
              <c:layout>
                <c:manualLayout>
                  <c:x val="-3.3149171270718265E-2"/>
                  <c:y val="-5.4145546856600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321-294D-AB03-B8194674E13C}"/>
                </c:ext>
              </c:extLst>
            </c:dLbl>
            <c:dLbl>
              <c:idx val="2"/>
              <c:layout>
                <c:manualLayout>
                  <c:x val="-3.8674033149171338E-2"/>
                  <c:y val="-3.8731793613339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321-294D-AB03-B8194674E13C}"/>
                </c:ext>
              </c:extLst>
            </c:dLbl>
            <c:dLbl>
              <c:idx val="3"/>
              <c:layout>
                <c:manualLayout>
                  <c:x val="-3.4872899174895958E-2"/>
                  <c:y val="-3.9779323081098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321-294D-AB03-B8194674E13C}"/>
                </c:ext>
              </c:extLst>
            </c:dLbl>
            <c:dLbl>
              <c:idx val="4"/>
              <c:layout>
                <c:manualLayout>
                  <c:x val="-1.9565406534127985E-2"/>
                  <c:y val="-5.4145546856600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321-294D-AB03-B8194674E13C}"/>
                </c:ext>
              </c:extLst>
            </c:dLbl>
            <c:dLbl>
              <c:idx val="5"/>
              <c:layout>
                <c:manualLayout>
                  <c:x val="1.2080942313500453E-3"/>
                  <c:y val="-3.2487313107351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321-294D-AB03-B8194674E13C}"/>
                </c:ext>
              </c:extLst>
            </c:dLbl>
            <c:dLbl>
              <c:idx val="6"/>
              <c:layout>
                <c:manualLayout>
                  <c:x val="-8.8592553536931637E-17"/>
                  <c:y val="-5.1438245753307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321-294D-AB03-B8194674E13C}"/>
                </c:ext>
              </c:extLst>
            </c:dLbl>
            <c:dLbl>
              <c:idx val="7"/>
              <c:layout>
                <c:manualLayout>
                  <c:x val="1.2080942313499566E-3"/>
                  <c:y val="-2.4365484830513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321-294D-AB03-B8194674E13C}"/>
                </c:ext>
              </c:extLst>
            </c:dLbl>
            <c:dLbl>
              <c:idx val="8"/>
              <c:layout>
                <c:manualLayout>
                  <c:x val="2.4161884627000906E-3"/>
                  <c:y val="-3.5194589199631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321-294D-AB03-B8194674E13C}"/>
                </c:ext>
              </c:extLst>
            </c:dLbl>
            <c:dLbl>
              <c:idx val="9"/>
              <c:layout>
                <c:manualLayout>
                  <c:x val="0"/>
                  <c:y val="-3.5194589199631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321-294D-AB03-B8194674E13C}"/>
                </c:ext>
              </c:extLst>
            </c:dLbl>
            <c:dLbl>
              <c:idx val="10"/>
              <c:layout>
                <c:manualLayout>
                  <c:x val="0"/>
                  <c:y val="-4.87309696610277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321-294D-AB03-B8194674E13C}"/>
                </c:ext>
              </c:extLst>
            </c:dLbl>
            <c:dLbl>
              <c:idx val="11"/>
              <c:layout>
                <c:manualLayout>
                  <c:x val="-1.2080942313500453E-3"/>
                  <c:y val="3.7901865291910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321-294D-AB03-B8194674E13C}"/>
                </c:ext>
              </c:extLst>
            </c:dLbl>
            <c:dLbl>
              <c:idx val="12"/>
              <c:layout>
                <c:manualLayout>
                  <c:x val="-9.6647538508003623E-3"/>
                  <c:y val="-3.5194589199631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321-294D-AB03-B8194674E13C}"/>
                </c:ext>
              </c:extLst>
            </c:dLbl>
            <c:dLbl>
              <c:idx val="13"/>
              <c:layout>
                <c:manualLayout>
                  <c:x val="-1.9329507701600725E-2"/>
                  <c:y val="3.7901865291910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321-294D-AB03-B8194674E13C}"/>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7CB7"/>
                    </a:solidFill>
                    <a:latin typeface="Poppins"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Q2 2021</c:v>
                </c:pt>
                <c:pt idx="1">
                  <c:v>Q3 2021</c:v>
                </c:pt>
                <c:pt idx="2">
                  <c:v>Q4 2021</c:v>
                </c:pt>
                <c:pt idx="3">
                  <c:v>Q1 2022</c:v>
                </c:pt>
                <c:pt idx="4">
                  <c:v>Q2 2022</c:v>
                </c:pt>
              </c:strCache>
            </c:strRef>
          </c:cat>
          <c:val>
            <c:numRef>
              <c:f>Sheet1!$E$2:$E$6</c:f>
              <c:numCache>
                <c:formatCode>h:mm</c:formatCode>
                <c:ptCount val="5"/>
                <c:pt idx="0">
                  <c:v>3.8194444444444441E-2</c:v>
                </c:pt>
                <c:pt idx="1">
                  <c:v>3.4027777777777775E-2</c:v>
                </c:pt>
                <c:pt idx="2">
                  <c:v>3.6805555555555557E-2</c:v>
                </c:pt>
                <c:pt idx="3">
                  <c:v>4.0972222222222222E-2</c:v>
                </c:pt>
                <c:pt idx="4">
                  <c:v>3.6111111111111115E-2</c:v>
                </c:pt>
              </c:numCache>
            </c:numRef>
          </c:val>
          <c:smooth val="0"/>
          <c:extLst>
            <c:ext xmlns:c16="http://schemas.microsoft.com/office/drawing/2014/chart" uri="{C3380CC4-5D6E-409C-BE32-E72D297353CC}">
              <c16:uniqueId val="{00000009-C321-294D-AB03-B8194674E13C}"/>
            </c:ext>
          </c:extLst>
        </c:ser>
        <c:dLbls>
          <c:showLegendKey val="0"/>
          <c:showVal val="1"/>
          <c:showCatName val="0"/>
          <c:showSerName val="0"/>
          <c:showPercent val="0"/>
          <c:showBubbleSize val="0"/>
        </c:dLbls>
        <c:marker val="1"/>
        <c:smooth val="0"/>
        <c:axId val="553476927"/>
        <c:axId val="573270847"/>
      </c:line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solidFill>
                <a:schemeClr val="tx1">
                  <a:lumMod val="15000"/>
                  <a:lumOff val="85000"/>
                </a:schemeClr>
              </a:solidFill>
              <a:round/>
            </a:ln>
            <a:effectLst/>
          </c:spPr>
        </c:majorGridlines>
        <c:numFmt formatCode="h:mm" sourceLinked="1"/>
        <c:majorTickMark val="none"/>
        <c:minorTickMark val="none"/>
        <c:tickLblPos val="nextTo"/>
        <c:crossAx val="553476927"/>
        <c:crosses val="autoZero"/>
        <c:crossBetween val="midCat"/>
      </c:valAx>
      <c:spPr>
        <a:solidFill>
          <a:srgbClr val="FFFFFF"/>
        </a:solidFill>
        <a:ln>
          <a:noFill/>
        </a:ln>
        <a:effectLst/>
      </c:spPr>
    </c:plotArea>
    <c:legend>
      <c:legendPos val="b"/>
      <c:layout>
        <c:manualLayout>
          <c:xMode val="edge"/>
          <c:yMode val="edge"/>
          <c:x val="0"/>
          <c:y val="2.6752196468441607E-2"/>
          <c:w val="0.98278418236394471"/>
          <c:h val="4.6261805962061468E-2"/>
        </c:manualLayout>
      </c:layout>
      <c:overlay val="0"/>
      <c:spPr>
        <a:noFill/>
        <a:ln>
          <a:noFill/>
        </a:ln>
        <a:effectLst/>
      </c:spPr>
      <c:txPr>
        <a:bodyPr rot="0" spcFirstLastPara="1" vertOverflow="ellipsis" vert="horz" wrap="square" anchor="ctr" anchorCtr="1"/>
        <a:lstStyle/>
        <a:p>
          <a:pPr>
            <a:defRPr sz="800" b="0" i="0" u="none" strike="noStrike" kern="1200" spc="2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7.1506352087114339E-2"/>
          <c:y val="0.15043653458697112"/>
          <c:w val="0.85336362900191021"/>
          <c:h val="0.68169791066244323"/>
        </c:manualLayout>
      </c:layout>
      <c:lineChart>
        <c:grouping val="standard"/>
        <c:varyColors val="0"/>
        <c:ser>
          <c:idx val="0"/>
          <c:order val="0"/>
          <c:tx>
            <c:strRef>
              <c:f>Sheet1!$B$1</c:f>
              <c:strCache>
                <c:ptCount val="1"/>
                <c:pt idx="0">
                  <c:v>Series 1</c:v>
                </c:pt>
              </c:strCache>
            </c:strRef>
          </c:tx>
          <c:spPr>
            <a:ln w="101600" cap="rnd">
              <a:solidFill>
                <a:srgbClr val="5461C8"/>
              </a:solidFill>
              <a:round/>
            </a:ln>
            <a:effectLst/>
          </c:spPr>
          <c:marker>
            <c:symbol val="circle"/>
            <c:size val="7"/>
            <c:spPr>
              <a:solidFill>
                <a:srgbClr val="FFFFFF"/>
              </a:solidFill>
              <a:ln w="9525">
                <a:solidFill>
                  <a:srgbClr val="5461C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accent1"/>
                    </a:solidFill>
                    <a:latin typeface="Poppins" pitchFamily="2" charset="77"/>
                    <a:ea typeface="+mn-ea"/>
                    <a:cs typeface="Poppins" pitchFamily="2" charset="77"/>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2018</c:v>
                </c:pt>
                <c:pt idx="1">
                  <c:v>2019</c:v>
                </c:pt>
                <c:pt idx="2">
                  <c:v>Q1 2020 </c:v>
                </c:pt>
                <c:pt idx="3">
                  <c:v>Q2 2020 </c:v>
                </c:pt>
                <c:pt idx="4">
                  <c:v>Q3 2020 </c:v>
                </c:pt>
                <c:pt idx="5">
                  <c:v>Q4 2020 </c:v>
                </c:pt>
                <c:pt idx="6">
                  <c:v>Q1 2021 </c:v>
                </c:pt>
                <c:pt idx="7">
                  <c:v>Q2 2021 </c:v>
                </c:pt>
                <c:pt idx="8">
                  <c:v>Q3 2021 </c:v>
                </c:pt>
                <c:pt idx="9">
                  <c:v>Q4 2021 </c:v>
                </c:pt>
                <c:pt idx="10">
                  <c:v>Q1 2022 </c:v>
                </c:pt>
                <c:pt idx="11">
                  <c:v>Q2 2022 </c:v>
                </c:pt>
              </c:strCache>
            </c:strRef>
          </c:cat>
          <c:val>
            <c:numRef>
              <c:f>Sheet1!$B$2:$B$13</c:f>
              <c:numCache>
                <c:formatCode>0%</c:formatCode>
                <c:ptCount val="12"/>
                <c:pt idx="0">
                  <c:v>0.22700000000000001</c:v>
                </c:pt>
                <c:pt idx="1">
                  <c:v>0.26700000000000002</c:v>
                </c:pt>
                <c:pt idx="2">
                  <c:v>0.27600000000000002</c:v>
                </c:pt>
                <c:pt idx="3">
                  <c:v>0.29199999999999998</c:v>
                </c:pt>
                <c:pt idx="4">
                  <c:v>0.312</c:v>
                </c:pt>
                <c:pt idx="5">
                  <c:v>0.31</c:v>
                </c:pt>
                <c:pt idx="6">
                  <c:v>0.307</c:v>
                </c:pt>
                <c:pt idx="7">
                  <c:v>0.313</c:v>
                </c:pt>
                <c:pt idx="8">
                  <c:v>0.318</c:v>
                </c:pt>
                <c:pt idx="9">
                  <c:v>0.314</c:v>
                </c:pt>
                <c:pt idx="10">
                  <c:v>0.317</c:v>
                </c:pt>
                <c:pt idx="11">
                  <c:v>0.32300000000000001</c:v>
                </c:pt>
              </c:numCache>
            </c:numRef>
          </c:val>
          <c:smooth val="0"/>
          <c:extLst>
            <c:ext xmlns:c16="http://schemas.microsoft.com/office/drawing/2014/chart" uri="{C3380CC4-5D6E-409C-BE32-E72D297353CC}">
              <c16:uniqueId val="{00000000-FCA9-5A4E-9104-E359A389DD90}"/>
            </c:ext>
          </c:extLst>
        </c:ser>
        <c:dLbls>
          <c:showLegendKey val="0"/>
          <c:showVal val="1"/>
          <c:showCatName val="0"/>
          <c:showSerName val="0"/>
          <c:showPercent val="0"/>
          <c:showBubbleSize val="0"/>
        </c:dLbls>
        <c:marker val="1"/>
        <c:smooth val="0"/>
        <c:axId val="553476927"/>
        <c:axId val="573270847"/>
      </c:line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Time Watched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don't currently have a TV streaming service </c:v>
                </c:pt>
                <c:pt idx="1">
                  <c:v>No</c:v>
                </c:pt>
                <c:pt idx="2">
                  <c:v>Have already canceled multiple subscriptions</c:v>
                </c:pt>
                <c:pt idx="3">
                  <c:v>Have already canceled one subscription </c:v>
                </c:pt>
                <c:pt idx="4">
                  <c:v>Yes</c:v>
                </c:pt>
              </c:strCache>
            </c:strRef>
          </c:cat>
          <c:val>
            <c:numRef>
              <c:f>Sheet1!$B$2:$B$6</c:f>
              <c:numCache>
                <c:formatCode>hh:mm</c:formatCode>
                <c:ptCount val="5"/>
                <c:pt idx="0">
                  <c:v>2.5694444444444443E-2</c:v>
                </c:pt>
                <c:pt idx="1">
                  <c:v>5.0694444444444445E-2</c:v>
                </c:pt>
                <c:pt idx="2">
                  <c:v>5.7638888888888892E-2</c:v>
                </c:pt>
                <c:pt idx="3" formatCode="h:mm">
                  <c:v>6.3194444444444442E-2</c:v>
                </c:pt>
                <c:pt idx="4">
                  <c:v>6.5972222222222224E-2</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12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spc="2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hh:mm"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7959433427425148"/>
          <c:y val="7.1688457547457715E-2"/>
          <c:w val="0.79539741078109705"/>
          <c:h val="0.8009558688884818"/>
        </c:manualLayout>
      </c:layout>
      <c:barChart>
        <c:barDir val="bar"/>
        <c:grouping val="clustered"/>
        <c:varyColors val="0"/>
        <c:ser>
          <c:idx val="0"/>
          <c:order val="0"/>
          <c:tx>
            <c:strRef>
              <c:f>Sheet1!$B$1</c:f>
              <c:strCache>
                <c:ptCount val="1"/>
                <c:pt idx="0">
                  <c:v>Reasons internet users have canceled their streaming service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Only signed up to watch one show/series</c:v>
                </c:pt>
                <c:pt idx="1">
                  <c:v>Started using ads on a paid-for account</c:v>
                </c:pt>
                <c:pt idx="2">
                  <c:v>Came to the end of a free trial period</c:v>
                </c:pt>
                <c:pt idx="3">
                  <c:v>Favorite show(s) canceled/removed</c:v>
                </c:pt>
                <c:pt idx="4">
                  <c:v>Didn't enjoy the content enough</c:v>
                </c:pt>
                <c:pt idx="5">
                  <c:v>Wanted to use another TV streaming service instead</c:v>
                </c:pt>
                <c:pt idx="6">
                  <c:v>Not enough new content added</c:v>
                </c:pt>
                <c:pt idx="7">
                  <c:v>Paying for too many services already</c:v>
                </c:pt>
                <c:pt idx="8">
                  <c:v>Too expensive</c:v>
                </c:pt>
                <c:pt idx="9">
                  <c:v>Not using it enough</c:v>
                </c:pt>
              </c:strCache>
            </c:strRef>
          </c:cat>
          <c:val>
            <c:numRef>
              <c:f>Sheet1!$B$2:$B$11</c:f>
              <c:numCache>
                <c:formatCode>0%</c:formatCode>
                <c:ptCount val="10"/>
                <c:pt idx="0">
                  <c:v>0.15</c:v>
                </c:pt>
                <c:pt idx="1">
                  <c:v>0.15</c:v>
                </c:pt>
                <c:pt idx="2">
                  <c:v>0.18</c:v>
                </c:pt>
                <c:pt idx="3">
                  <c:v>0.19</c:v>
                </c:pt>
                <c:pt idx="4">
                  <c:v>0.2</c:v>
                </c:pt>
                <c:pt idx="5">
                  <c:v>0.21</c:v>
                </c:pt>
                <c:pt idx="6">
                  <c:v>0.22</c:v>
                </c:pt>
                <c:pt idx="7">
                  <c:v>0.24</c:v>
                </c:pt>
                <c:pt idx="8">
                  <c:v>0.25</c:v>
                </c:pt>
                <c:pt idx="9">
                  <c:v>0.28999999999999998</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12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spc="2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rgbClr val="FFFFFF">
                  <a:alpha val="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661199959694252"/>
          <c:y val="0.16477450643774733"/>
          <c:w val="0.79539741078109705"/>
          <c:h val="0.68025948372768197"/>
        </c:manualLayout>
      </c:layout>
      <c:barChart>
        <c:barDir val="bar"/>
        <c:grouping val="clustered"/>
        <c:varyColors val="0"/>
        <c:ser>
          <c:idx val="0"/>
          <c:order val="0"/>
          <c:tx>
            <c:strRef>
              <c:f>Sheet1!$B$1</c:f>
              <c:strCache>
                <c:ptCount val="1"/>
                <c:pt idx="0">
                  <c:v>Have canceled one or more TV subscriptions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Baby Boomers</c:v>
                </c:pt>
                <c:pt idx="1">
                  <c:v>Gen X</c:v>
                </c:pt>
                <c:pt idx="2">
                  <c:v>Gen Y (Millennials)</c:v>
                </c:pt>
                <c:pt idx="3">
                  <c:v>Gen Z</c:v>
                </c:pt>
              </c:strCache>
            </c:strRef>
          </c:cat>
          <c:val>
            <c:numRef>
              <c:f>Sheet1!$B$2:$B$5</c:f>
              <c:numCache>
                <c:formatCode>##\%</c:formatCode>
                <c:ptCount val="4"/>
                <c:pt idx="0">
                  <c:v>9</c:v>
                </c:pt>
                <c:pt idx="1">
                  <c:v>10</c:v>
                </c:pt>
                <c:pt idx="2">
                  <c:v>16</c:v>
                </c:pt>
                <c:pt idx="3">
                  <c:v>18</c:v>
                </c:pt>
              </c:numCache>
            </c:numRef>
          </c:val>
          <c:extLst>
            <c:ext xmlns:c16="http://schemas.microsoft.com/office/drawing/2014/chart" uri="{C3380CC4-5D6E-409C-BE32-E72D297353CC}">
              <c16:uniqueId val="{00000000-97A5-0A48-9A51-6E4FDE14E7D7}"/>
            </c:ext>
          </c:extLst>
        </c:ser>
        <c:ser>
          <c:idx val="1"/>
          <c:order val="1"/>
          <c:tx>
            <c:strRef>
              <c:f>Sheet1!$C$1</c:f>
              <c:strCache>
                <c:ptCount val="1"/>
                <c:pt idx="0">
                  <c:v> Considering canceling TV subscriptions</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Baby Boomers</c:v>
                </c:pt>
                <c:pt idx="1">
                  <c:v>Gen X</c:v>
                </c:pt>
                <c:pt idx="2">
                  <c:v>Gen Y (Millennials)</c:v>
                </c:pt>
                <c:pt idx="3">
                  <c:v>Gen Z</c:v>
                </c:pt>
              </c:strCache>
            </c:strRef>
          </c:cat>
          <c:val>
            <c:numRef>
              <c:f>Sheet1!$C$2:$C$5</c:f>
              <c:numCache>
                <c:formatCode>##\%</c:formatCode>
                <c:ptCount val="4"/>
                <c:pt idx="0">
                  <c:v>8</c:v>
                </c:pt>
                <c:pt idx="1">
                  <c:v>15</c:v>
                </c:pt>
                <c:pt idx="2">
                  <c:v>22</c:v>
                </c:pt>
                <c:pt idx="3">
                  <c:v>20.6</c:v>
                </c:pt>
              </c:numCache>
            </c:numRef>
          </c:val>
          <c:extLst>
            <c:ext xmlns:c16="http://schemas.microsoft.com/office/drawing/2014/chart" uri="{C3380CC4-5D6E-409C-BE32-E72D297353CC}">
              <c16:uniqueId val="{00000001-97A5-0A48-9A51-6E4FDE14E7D7}"/>
            </c:ext>
          </c:extLst>
        </c:ser>
        <c:dLbls>
          <c:showLegendKey val="0"/>
          <c:showVal val="1"/>
          <c:showCatName val="0"/>
          <c:showSerName val="0"/>
          <c:showPercent val="0"/>
          <c:showBubbleSize val="0"/>
        </c:dLbls>
        <c:gapWidth val="12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legend>
      <c:legendPos val="b"/>
      <c:layout>
        <c:manualLayout>
          <c:xMode val="edge"/>
          <c:yMode val="edge"/>
          <c:x val="0"/>
          <c:y val="4.008322272142107E-2"/>
          <c:w val="0.70779671508154718"/>
          <c:h val="4.8590873756629988E-2"/>
        </c:manualLayout>
      </c:layout>
      <c:overlay val="0"/>
      <c:spPr>
        <a:noFill/>
        <a:ln>
          <a:noFill/>
        </a:ln>
        <a:effectLst/>
      </c:spPr>
      <c:txPr>
        <a:bodyPr rot="0" spcFirstLastPara="1" vertOverflow="ellipsis" vert="horz" wrap="square" anchor="ctr" anchorCtr="1"/>
        <a:lstStyle/>
        <a:p>
          <a:pPr>
            <a:defRPr sz="800" b="0" i="0" u="none" strike="noStrike" kern="1200" spc="2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4557880541175447"/>
          <c:y val="0.2759438037062768"/>
          <c:w val="0.79539741078109705"/>
          <c:h val="0.62455348080884332"/>
        </c:manualLayout>
      </c:layout>
      <c:barChart>
        <c:barDir val="bar"/>
        <c:grouping val="clustered"/>
        <c:varyColors val="0"/>
        <c:ser>
          <c:idx val="0"/>
          <c:order val="0"/>
          <c:tx>
            <c:strRef>
              <c:f>Sheet1!$B$1</c:f>
              <c:strCache>
                <c:ptCount val="1"/>
                <c:pt idx="0">
                  <c:v>Considering canceling streaming subscription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Asia Pacific</c:v>
                </c:pt>
                <c:pt idx="1">
                  <c:v>Europe</c:v>
                </c:pt>
                <c:pt idx="2">
                  <c:v>Latin America</c:v>
                </c:pt>
                <c:pt idx="3">
                  <c:v>North America</c:v>
                </c:pt>
              </c:strCache>
            </c:strRef>
          </c:cat>
          <c:val>
            <c:numRef>
              <c:f>Sheet1!$B$2:$B$5</c:f>
              <c:numCache>
                <c:formatCode>##\%</c:formatCode>
                <c:ptCount val="4"/>
                <c:pt idx="0">
                  <c:v>21.1</c:v>
                </c:pt>
                <c:pt idx="1">
                  <c:v>10.5</c:v>
                </c:pt>
                <c:pt idx="2">
                  <c:v>7.5</c:v>
                </c:pt>
                <c:pt idx="3">
                  <c:v>12.5</c:v>
                </c:pt>
              </c:numCache>
            </c:numRef>
          </c:val>
          <c:extLst>
            <c:ext xmlns:c16="http://schemas.microsoft.com/office/drawing/2014/chart" uri="{C3380CC4-5D6E-409C-BE32-E72D297353CC}">
              <c16:uniqueId val="{00000000-97A5-0A48-9A51-6E4FDE14E7D7}"/>
            </c:ext>
          </c:extLst>
        </c:ser>
        <c:ser>
          <c:idx val="1"/>
          <c:order val="1"/>
          <c:tx>
            <c:strRef>
              <c:f>Sheet1!$C$1</c:f>
              <c:strCache>
                <c:ptCount val="1"/>
                <c:pt idx="0">
                  <c:v>Have already canceled one subscription </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Asia Pacific</c:v>
                </c:pt>
                <c:pt idx="1">
                  <c:v>Europe</c:v>
                </c:pt>
                <c:pt idx="2">
                  <c:v>Latin America</c:v>
                </c:pt>
                <c:pt idx="3">
                  <c:v>North America</c:v>
                </c:pt>
              </c:strCache>
            </c:strRef>
          </c:cat>
          <c:val>
            <c:numRef>
              <c:f>Sheet1!$C$2:$C$5</c:f>
              <c:numCache>
                <c:formatCode>##\%</c:formatCode>
                <c:ptCount val="4"/>
                <c:pt idx="0">
                  <c:v>9.8000000000000007</c:v>
                </c:pt>
                <c:pt idx="1">
                  <c:v>7.9</c:v>
                </c:pt>
                <c:pt idx="2">
                  <c:v>8.6999999999999993</c:v>
                </c:pt>
                <c:pt idx="3">
                  <c:v>7.1</c:v>
                </c:pt>
              </c:numCache>
            </c:numRef>
          </c:val>
          <c:extLst>
            <c:ext xmlns:c16="http://schemas.microsoft.com/office/drawing/2014/chart" uri="{C3380CC4-5D6E-409C-BE32-E72D297353CC}">
              <c16:uniqueId val="{00000001-97A5-0A48-9A51-6E4FDE14E7D7}"/>
            </c:ext>
          </c:extLst>
        </c:ser>
        <c:ser>
          <c:idx val="2"/>
          <c:order val="2"/>
          <c:tx>
            <c:strRef>
              <c:f>Sheet1!$D$1</c:f>
              <c:strCache>
                <c:ptCount val="1"/>
                <c:pt idx="0">
                  <c:v>Have already canceled multiple subscriptions</c:v>
                </c:pt>
              </c:strCache>
            </c:strRef>
          </c:tx>
          <c:spPr>
            <a:solidFill>
              <a:srgbClr val="0082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Asia Pacific</c:v>
                </c:pt>
                <c:pt idx="1">
                  <c:v>Europe</c:v>
                </c:pt>
                <c:pt idx="2">
                  <c:v>Latin America</c:v>
                </c:pt>
                <c:pt idx="3">
                  <c:v>North America</c:v>
                </c:pt>
              </c:strCache>
            </c:strRef>
          </c:cat>
          <c:val>
            <c:numRef>
              <c:f>Sheet1!$D$2:$D$5</c:f>
              <c:numCache>
                <c:formatCode>##\%</c:formatCode>
                <c:ptCount val="4"/>
                <c:pt idx="0">
                  <c:v>5.0999999999999996</c:v>
                </c:pt>
                <c:pt idx="1">
                  <c:v>1.3</c:v>
                </c:pt>
                <c:pt idx="2">
                  <c:v>1.7</c:v>
                </c:pt>
                <c:pt idx="3">
                  <c:v>3.4</c:v>
                </c:pt>
              </c:numCache>
            </c:numRef>
          </c:val>
          <c:extLst>
            <c:ext xmlns:c16="http://schemas.microsoft.com/office/drawing/2014/chart" uri="{C3380CC4-5D6E-409C-BE32-E72D297353CC}">
              <c16:uniqueId val="{00000002-97A5-0A48-9A51-6E4FDE14E7D7}"/>
            </c:ext>
          </c:extLst>
        </c:ser>
        <c:dLbls>
          <c:showLegendKey val="0"/>
          <c:showVal val="1"/>
          <c:showCatName val="0"/>
          <c:showSerName val="0"/>
          <c:showPercent val="0"/>
          <c:showBubbleSize val="0"/>
        </c:dLbls>
        <c:gapWidth val="12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spc="2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legend>
      <c:legendPos val="b"/>
      <c:layout>
        <c:manualLayout>
          <c:xMode val="edge"/>
          <c:yMode val="edge"/>
          <c:x val="0"/>
          <c:y val="3.0798888901614571E-2"/>
          <c:w val="0.3903780397616044"/>
          <c:h val="0.17547683339396986"/>
        </c:manualLayout>
      </c:layout>
      <c:overlay val="0"/>
      <c:spPr>
        <a:noFill/>
        <a:ln>
          <a:noFill/>
        </a:ln>
        <a:effectLst/>
      </c:spPr>
      <c:txPr>
        <a:bodyPr rot="0" spcFirstLastPara="1" vertOverflow="ellipsis" vert="horz" wrap="square" anchor="ctr" anchorCtr="1"/>
        <a:lstStyle/>
        <a:p>
          <a:pPr>
            <a:defRPr sz="800" b="0" i="0" u="none" strike="noStrike" kern="1200" spc="2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2.0453727561934101E-3"/>
          <c:y val="7.4892407729926766E-2"/>
          <c:w val="0.98847465177289673"/>
          <c:h val="0.69209566908977205"/>
        </c:manualLayout>
      </c:layout>
      <c:barChart>
        <c:barDir val="col"/>
        <c:grouping val="clustered"/>
        <c:varyColors val="0"/>
        <c:ser>
          <c:idx val="0"/>
          <c:order val="0"/>
          <c:tx>
            <c:strRef>
              <c:f>Sheet1!$B$1</c:f>
              <c:strCache>
                <c:ptCount val="1"/>
                <c:pt idx="0">
                  <c:v>Have canceled one or more TV subscriptions</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Visit the cinema </c:v>
                </c:pt>
                <c:pt idx="1">
                  <c:v>Drink alcohol (21+)</c:v>
                </c:pt>
                <c:pt idx="2">
                  <c:v>Eat out at a restaurant </c:v>
                </c:pt>
                <c:pt idx="3">
                  <c:v>Eat fast food </c:v>
                </c:pt>
              </c:strCache>
            </c:strRef>
          </c:cat>
          <c:val>
            <c:numRef>
              <c:f>Sheet1!$B$2:$B$5</c:f>
            </c:numRef>
          </c:val>
          <c:extLst>
            <c:ext xmlns:c16="http://schemas.microsoft.com/office/drawing/2014/chart" uri="{C3380CC4-5D6E-409C-BE32-E72D297353CC}">
              <c16:uniqueId val="{00000000-FCA9-5A4E-9104-E359A389DD90}"/>
            </c:ext>
          </c:extLst>
        </c:ser>
        <c:ser>
          <c:idx val="1"/>
          <c:order val="1"/>
          <c:tx>
            <c:strRef>
              <c:f>Sheet1!$C$1</c:f>
              <c:strCache>
                <c:ptCount val="1"/>
                <c:pt idx="0">
                  <c:v>Considering canceling TV subscriptions</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Visit the cinema </c:v>
                </c:pt>
                <c:pt idx="1">
                  <c:v>Drink alcohol (21+)</c:v>
                </c:pt>
                <c:pt idx="2">
                  <c:v>Eat out at a restaurant </c:v>
                </c:pt>
                <c:pt idx="3">
                  <c:v>Eat fast food </c:v>
                </c:pt>
              </c:strCache>
            </c:strRef>
          </c:cat>
          <c:val>
            <c:numRef>
              <c:f>Sheet1!$C$2:$C$5</c:f>
              <c:numCache>
                <c:formatCode>##\%</c:formatCode>
                <c:ptCount val="4"/>
                <c:pt idx="0">
                  <c:v>32.299999999999997</c:v>
                </c:pt>
                <c:pt idx="1">
                  <c:v>23</c:v>
                </c:pt>
                <c:pt idx="2">
                  <c:v>20.5</c:v>
                </c:pt>
                <c:pt idx="3">
                  <c:v>18.8</c:v>
                </c:pt>
              </c:numCache>
            </c:numRef>
          </c:val>
          <c:extLst>
            <c:ext xmlns:c16="http://schemas.microsoft.com/office/drawing/2014/chart" uri="{C3380CC4-5D6E-409C-BE32-E72D297353CC}">
              <c16:uniqueId val="{00000001-FCA9-5A4E-9104-E359A389DD90}"/>
            </c:ext>
          </c:extLst>
        </c:ser>
        <c:dLbls>
          <c:dLblPos val="inEnd"/>
          <c:showLegendKey val="0"/>
          <c:showVal val="1"/>
          <c:showCatName val="0"/>
          <c:showSerName val="0"/>
          <c:showPercent val="0"/>
          <c:showBubbleSize val="0"/>
        </c:dLbls>
        <c:gapWidth val="150"/>
        <c:overlap val="-4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t" anchorCtr="1"/>
          <a:lstStyle/>
          <a:p>
            <a:pPr>
              <a:lnSpc>
                <a:spcPct val="90000"/>
              </a:lnSpc>
              <a:defRPr sz="900" b="0" i="0" u="none" strike="noStrike" kern="1200" spc="2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noFill/>
              <a:round/>
            </a:ln>
            <a:effectLst/>
          </c:spPr>
        </c:majorGridlines>
        <c:numFmt formatCode="##\%" sourceLinked="1"/>
        <c:majorTickMark val="none"/>
        <c:minorTickMark val="none"/>
        <c:tickLblPos val="nextTo"/>
        <c:crossAx val="553476927"/>
        <c:crosses val="autoZero"/>
        <c:crossBetween val="between"/>
      </c:valAx>
      <c:spPr>
        <a:noFill/>
        <a:ln>
          <a:noFill/>
        </a:ln>
        <a:effectLst/>
      </c:spPr>
    </c:plotArea>
    <c:plotVisOnly val="1"/>
    <c:dispBlanksAs val="gap"/>
    <c:showDLblsOverMax val="0"/>
    <c:extLst/>
  </c:chart>
  <c:spPr>
    <a:noFill/>
    <a:ln>
      <a:noFill/>
    </a:ln>
    <a:effectLst/>
  </c:spPr>
  <c:txPr>
    <a:bodyPr rot="0" vert="horz"/>
    <a:lstStyle/>
    <a:p>
      <a:pPr>
        <a:defRPr>
          <a:latin typeface="Faktum" panose="020B0003030202060203"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25484692263398329"/>
          <c:y val="7.1688457547457715E-2"/>
          <c:w val="0.49035577994003077"/>
          <c:h val="0.8009558688884818"/>
        </c:manualLayout>
      </c:layout>
      <c:barChart>
        <c:barDir val="bar"/>
        <c:grouping val="clustered"/>
        <c:varyColors val="0"/>
        <c:ser>
          <c:idx val="0"/>
          <c:order val="0"/>
          <c:tx>
            <c:strRef>
              <c:f>Sheet1!$B$1</c:f>
              <c:strCache>
                <c:ptCount val="1"/>
                <c:pt idx="0">
                  <c:v>Reasons for choosing a streaming service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Compatibility with VPNs</c:v>
                </c:pt>
                <c:pt idx="1">
                  <c:v>Part of a bundle plan</c:v>
                </c:pt>
                <c:pt idx="2">
                  <c:v>Live scripted content</c:v>
                </c:pt>
                <c:pt idx="3">
                  <c:v>Number of user profiles</c:v>
                </c:pt>
                <c:pt idx="4">
                  <c:v>Content outside my country</c:v>
                </c:pt>
                <c:pt idx="5">
                  <c:v>Live sports events</c:v>
                </c:pt>
                <c:pt idx="6">
                  <c:v>Limited commercials</c:v>
                </c:pt>
                <c:pt idx="7">
                  <c:v>Simple/easy to use interface</c:v>
                </c:pt>
                <c:pt idx="8">
                  <c:v>No commercials</c:v>
                </c:pt>
                <c:pt idx="9">
                  <c:v>Large amount of content</c:v>
                </c:pt>
                <c:pt idx="10">
                  <c:v>New content regularly added</c:v>
                </c:pt>
                <c:pt idx="11">
                  <c:v>Original content</c:v>
                </c:pt>
                <c:pt idx="12">
                  <c:v>Price</c:v>
                </c:pt>
                <c:pt idx="13">
                  <c:v>Content relevant to my interests</c:v>
                </c:pt>
              </c:strCache>
            </c:strRef>
          </c:cat>
          <c:val>
            <c:numRef>
              <c:f>Sheet1!$B$2:$B$15</c:f>
              <c:numCache>
                <c:formatCode>##\%</c:formatCode>
                <c:ptCount val="14"/>
                <c:pt idx="0">
                  <c:v>15.3</c:v>
                </c:pt>
                <c:pt idx="1">
                  <c:v>18.2</c:v>
                </c:pt>
                <c:pt idx="2">
                  <c:v>21.9</c:v>
                </c:pt>
                <c:pt idx="3">
                  <c:v>23.3</c:v>
                </c:pt>
                <c:pt idx="4">
                  <c:v>25.6</c:v>
                </c:pt>
                <c:pt idx="5">
                  <c:v>28.1</c:v>
                </c:pt>
                <c:pt idx="6">
                  <c:v>32.1</c:v>
                </c:pt>
                <c:pt idx="7">
                  <c:v>34.6</c:v>
                </c:pt>
                <c:pt idx="8">
                  <c:v>36.9</c:v>
                </c:pt>
                <c:pt idx="9">
                  <c:v>41.6</c:v>
                </c:pt>
                <c:pt idx="10">
                  <c:v>43.8</c:v>
                </c:pt>
                <c:pt idx="11">
                  <c:v>46.3</c:v>
                </c:pt>
                <c:pt idx="12">
                  <c:v>51.8</c:v>
                </c:pt>
                <c:pt idx="13">
                  <c:v>60.5</c:v>
                </c:pt>
              </c:numCache>
            </c:numRef>
          </c:val>
          <c:extLst>
            <c:ext xmlns:c16="http://schemas.microsoft.com/office/drawing/2014/chart" uri="{C3380CC4-5D6E-409C-BE32-E72D297353CC}">
              <c16:uniqueId val="{00000000-97A5-0A48-9A51-6E4FDE14E7D7}"/>
            </c:ext>
          </c:extLst>
        </c:ser>
        <c:dLbls>
          <c:showLegendKey val="0"/>
          <c:showVal val="1"/>
          <c:showCatName val="0"/>
          <c:showSerName val="0"/>
          <c:showPercent val="0"/>
          <c:showBubbleSize val="0"/>
        </c:dLbls>
        <c:gapWidth val="73"/>
        <c:overlap val="-14"/>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8712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/3faEE3u</a:t>
            </a:r>
            <a:endParaRPr lang="en-US" dirty="0"/>
          </a:p>
        </p:txBody>
      </p:sp>
    </p:spTree>
    <p:extLst>
      <p:ext uri="{BB962C8B-B14F-4D97-AF65-F5344CB8AC3E}">
        <p14:creationId xmlns:p14="http://schemas.microsoft.com/office/powerpoint/2010/main" val="45417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/3TWpjCs</a:t>
            </a:r>
            <a:endParaRPr lang="en-US" dirty="0"/>
          </a:p>
        </p:txBody>
      </p:sp>
    </p:spTree>
    <p:extLst>
      <p:ext uri="{BB962C8B-B14F-4D97-AF65-F5344CB8AC3E}">
        <p14:creationId xmlns:p14="http://schemas.microsoft.com/office/powerpoint/2010/main" val="424454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/3U43Pnn</a:t>
            </a:r>
            <a:endParaRPr lang="en-US" dirty="0"/>
          </a:p>
        </p:txBody>
      </p:sp>
    </p:spTree>
    <p:extLst>
      <p:ext uri="{BB962C8B-B14F-4D97-AF65-F5344CB8AC3E}">
        <p14:creationId xmlns:p14="http://schemas.microsoft.com/office/powerpoint/2010/main" val="1542807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92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/3eRLpXX</a:t>
            </a:r>
            <a:endParaRPr lang="en-US" dirty="0"/>
          </a:p>
        </p:txBody>
      </p:sp>
    </p:spTree>
    <p:extLst>
      <p:ext uri="{BB962C8B-B14F-4D97-AF65-F5344CB8AC3E}">
        <p14:creationId xmlns:p14="http://schemas.microsoft.com/office/powerpoint/2010/main" val="3945205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/3TYdz2h </a:t>
            </a:r>
            <a:endParaRPr lang="en-US" dirty="0"/>
          </a:p>
        </p:txBody>
      </p:sp>
    </p:spTree>
    <p:extLst>
      <p:ext uri="{BB962C8B-B14F-4D97-AF65-F5344CB8AC3E}">
        <p14:creationId xmlns:p14="http://schemas.microsoft.com/office/powerpoint/2010/main" val="329501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/3W7MpI2</a:t>
            </a:r>
          </a:p>
          <a:p>
            <a:pPr marL="158750" indent="0">
              <a:buNone/>
            </a:pPr>
            <a:endParaRPr lang="en-US" dirty="0"/>
          </a:p>
        </p:txBody>
      </p:sp>
    </p:spTree>
    <p:extLst>
      <p:ext uri="{BB962C8B-B14F-4D97-AF65-F5344CB8AC3E}">
        <p14:creationId xmlns:p14="http://schemas.microsoft.com/office/powerpoint/2010/main" val="97291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/3W7MpI2</a:t>
            </a:r>
            <a:endParaRPr lang="en-US" dirty="0"/>
          </a:p>
        </p:txBody>
      </p:sp>
    </p:spTree>
    <p:extLst>
      <p:ext uri="{BB962C8B-B14F-4D97-AF65-F5344CB8AC3E}">
        <p14:creationId xmlns:p14="http://schemas.microsoft.com/office/powerpoint/2010/main" val="5819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/3DeS32q</a:t>
            </a:r>
            <a:endParaRPr lang="en-US" dirty="0"/>
          </a:p>
        </p:txBody>
      </p:sp>
    </p:spTree>
    <p:extLst>
      <p:ext uri="{BB962C8B-B14F-4D97-AF65-F5344CB8AC3E}">
        <p14:creationId xmlns:p14="http://schemas.microsoft.com/office/powerpoint/2010/main" val="285833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/3swKgrQ</a:t>
            </a:r>
            <a:endParaRPr lang="en-US" dirty="0"/>
          </a:p>
        </p:txBody>
      </p:sp>
    </p:spTree>
    <p:extLst>
      <p:ext uri="{BB962C8B-B14F-4D97-AF65-F5344CB8AC3E}">
        <p14:creationId xmlns:p14="http://schemas.microsoft.com/office/powerpoint/2010/main" val="81629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/3swKgrQ</a:t>
            </a:r>
            <a:endParaRPr lang="en-US" dirty="0"/>
          </a:p>
        </p:txBody>
      </p:sp>
    </p:spTree>
    <p:extLst>
      <p:ext uri="{BB962C8B-B14F-4D97-AF65-F5344CB8AC3E}">
        <p14:creationId xmlns:p14="http://schemas.microsoft.com/office/powerpoint/2010/main" val="375011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800" i="0" dirty="0">
                <a:effectLst/>
                <a:latin typeface="Arial" panose="020B0604020202020204" pitchFamily="34" charset="0"/>
              </a:rPr>
              <a:t>https://</a:t>
            </a:r>
            <a:r>
              <a:rPr lang="en-US" sz="1800" i="0" dirty="0" err="1">
                <a:effectLst/>
                <a:latin typeface="Arial" panose="020B0604020202020204" pitchFamily="34" charset="0"/>
              </a:rPr>
              <a:t>bit.ly</a:t>
            </a:r>
            <a:r>
              <a:rPr lang="en-US" sz="1800" i="0" dirty="0">
                <a:effectLst/>
                <a:latin typeface="Arial" panose="020B0604020202020204" pitchFamily="34" charset="0"/>
              </a:rPr>
              <a:t>/3TDuck4</a:t>
            </a:r>
            <a:endParaRPr lang="en-US" dirty="0"/>
          </a:p>
        </p:txBody>
      </p:sp>
    </p:spTree>
    <p:extLst>
      <p:ext uri="{BB962C8B-B14F-4D97-AF65-F5344CB8AC3E}">
        <p14:creationId xmlns:p14="http://schemas.microsoft.com/office/powerpoint/2010/main" val="4009165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WHITE">
    <p:bg>
      <p:bgPr>
        <a:solidFill>
          <a:schemeClr val="tx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31550" y="1616214"/>
            <a:ext cx="10502003" cy="830997"/>
          </a:xfrm>
          <a:prstGeom prst="rect">
            <a:avLst/>
          </a:prstGeom>
        </p:spPr>
        <p:txBody>
          <a:bodyPr wrap="square" anchor="t">
            <a:spAutoFit/>
          </a:bodyPr>
          <a:lstStyle>
            <a:lvl1pPr algn="l">
              <a:lnSpc>
                <a:spcPct val="100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pic>
        <p:nvPicPr>
          <p:cNvPr id="3" name="Picture 2">
            <a:extLst>
              <a:ext uri="{FF2B5EF4-FFF2-40B4-BE49-F238E27FC236}">
                <a16:creationId xmlns:a16="http://schemas.microsoft.com/office/drawing/2014/main" id="{D0BBFB4B-57C8-344B-9181-662A17DBE2D4}"/>
              </a:ext>
            </a:extLst>
          </p:cNvPr>
          <p:cNvPicPr>
            <a:picLocks noChangeAspect="1"/>
          </p:cNvPicPr>
          <p:nvPr userDrawn="1"/>
        </p:nvPicPr>
        <p:blipFill>
          <a:blip r:embed="rId2"/>
          <a:stretch>
            <a:fillRect/>
          </a:stretch>
        </p:blipFill>
        <p:spPr>
          <a:xfrm>
            <a:off x="960738" y="5933858"/>
            <a:ext cx="1209674" cy="375979"/>
          </a:xfrm>
          <a:prstGeom prst="rect">
            <a:avLst/>
          </a:prstGeom>
        </p:spPr>
      </p:pic>
    </p:spTree>
    <p:extLst>
      <p:ext uri="{BB962C8B-B14F-4D97-AF65-F5344CB8AC3E}">
        <p14:creationId xmlns:p14="http://schemas.microsoft.com/office/powerpoint/2010/main" val="35651800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WHITE">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09893B-3094-EB4A-85A2-A9FCD18C143A}"/>
              </a:ext>
            </a:extLst>
          </p:cNvPr>
          <p:cNvSpPr>
            <a:spLocks noGrp="1"/>
          </p:cNvSpPr>
          <p:nvPr>
            <p:ph sz="quarter" idx="24" hasCustomPrompt="1"/>
          </p:nvPr>
        </p:nvSpPr>
        <p:spPr>
          <a:xfrm>
            <a:off x="839788" y="1323167"/>
            <a:ext cx="10512425" cy="4689605"/>
          </a:xfrm>
          <a:prstGeom prst="rect">
            <a:avLst/>
          </a:prstGeom>
        </p:spPr>
        <p:txBody>
          <a:bodyPr lIns="234000" tIns="180000" rIns="90000" anchor="ctr" anchorCtr="0"/>
          <a:lstStyle>
            <a:lvl1pPr algn="l">
              <a:defRPr sz="1100" b="0" i="0">
                <a:solidFill>
                  <a:schemeClr val="bg1"/>
                </a:solidFill>
                <a:latin typeface="Poppins" pitchFamily="2" charset="77"/>
                <a:cs typeface="Poppins" pitchFamily="2" charset="77"/>
              </a:defRPr>
            </a:lvl1pPr>
          </a:lstStyle>
          <a:p>
            <a:pPr lvl="0"/>
            <a:r>
              <a:rPr lang="en-GB"/>
              <a:t>Insert chart or table only</a:t>
            </a:r>
            <a:endParaRPr lang="en-US"/>
          </a:p>
        </p:txBody>
      </p:sp>
      <p:sp>
        <p:nvSpPr>
          <p:cNvPr id="7" name="Text Placeholder 3">
            <a:extLst>
              <a:ext uri="{FF2B5EF4-FFF2-40B4-BE49-F238E27FC236}">
                <a16:creationId xmlns:a16="http://schemas.microsoft.com/office/drawing/2014/main" id="{AD150460-E180-4349-9610-3D44B4160E99}"/>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8" name="Text Placeholder 2">
            <a:extLst>
              <a:ext uri="{FF2B5EF4-FFF2-40B4-BE49-F238E27FC236}">
                <a16:creationId xmlns:a16="http://schemas.microsoft.com/office/drawing/2014/main" id="{0FFEDDC3-57EE-BD45-89AC-F3FFA5A16003}"/>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19D0BBD5-D121-0EDF-3CAB-7000B4541863}"/>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236162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lking points">
    <p:bg>
      <p:bgPr>
        <a:solidFill>
          <a:schemeClr val="tx2"/>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Tree>
    <p:extLst>
      <p:ext uri="{BB962C8B-B14F-4D97-AF65-F5344CB8AC3E}">
        <p14:creationId xmlns:p14="http://schemas.microsoft.com/office/powerpoint/2010/main" val="321067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35">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1">
    <p:bg>
      <p:bgPr>
        <a:solidFill>
          <a:schemeClr val="accent1"/>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 name="TextBox 1">
            <a:extLst>
              <a:ext uri="{FF2B5EF4-FFF2-40B4-BE49-F238E27FC236}">
                <a16:creationId xmlns:a16="http://schemas.microsoft.com/office/drawing/2014/main" id="{2C73DABE-2820-3CC6-1E80-60DD4F3B1EB4}"/>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20300029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MAGENTA">
    <p:bg>
      <p:bgPr>
        <a:solidFill>
          <a:schemeClr val="accent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 name="TextBox 1">
            <a:extLst>
              <a:ext uri="{FF2B5EF4-FFF2-40B4-BE49-F238E27FC236}">
                <a16:creationId xmlns:a16="http://schemas.microsoft.com/office/drawing/2014/main" id="{945F2F5B-6B75-E561-2A2C-7BB87E015F77}"/>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41300683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chemeClr val="accent3"/>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 name="TextBox 1">
            <a:extLst>
              <a:ext uri="{FF2B5EF4-FFF2-40B4-BE49-F238E27FC236}">
                <a16:creationId xmlns:a16="http://schemas.microsoft.com/office/drawing/2014/main" id="{6FB82FC1-E350-B7C9-4BEE-0CFC9AAC1D71}"/>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5522125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RPL">
    <p:bg>
      <p:bgPr>
        <a:solidFill>
          <a:schemeClr val="accent4"/>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 name="TextBox 1">
            <a:extLst>
              <a:ext uri="{FF2B5EF4-FFF2-40B4-BE49-F238E27FC236}">
                <a16:creationId xmlns:a16="http://schemas.microsoft.com/office/drawing/2014/main" id="{3D95B0CE-AF43-F30C-9395-4D52D4A85FA1}"/>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852553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BLUE2">
    <p:bg>
      <p:bgPr>
        <a:solidFill>
          <a:schemeClr val="accent5"/>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 name="TextBox 1">
            <a:extLst>
              <a:ext uri="{FF2B5EF4-FFF2-40B4-BE49-F238E27FC236}">
                <a16:creationId xmlns:a16="http://schemas.microsoft.com/office/drawing/2014/main" id="{CF21971B-CE6A-5B9A-771E-48427C67DF2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1203855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6"/>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 name="TextBox 1">
            <a:extLst>
              <a:ext uri="{FF2B5EF4-FFF2-40B4-BE49-F238E27FC236}">
                <a16:creationId xmlns:a16="http://schemas.microsoft.com/office/drawing/2014/main" id="{ED919BE9-4252-8F5E-8590-C5A2146739F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794317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text slide">
    <p:bg>
      <p:bgPr>
        <a:solidFill>
          <a:schemeClr val="tx2"/>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36958" y="1813592"/>
            <a:ext cx="10502003" cy="888621"/>
          </a:xfrm>
          <a:prstGeom prst="rect">
            <a:avLst/>
          </a:prstGeom>
        </p:spPr>
        <p:txBody>
          <a:bodyPr wrap="square" anchor="t">
            <a:noAutofit/>
          </a:bodyPr>
          <a:lstStyle>
            <a:lvl1pPr algn="l">
              <a:lnSpc>
                <a:spcPct val="105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final slide text</a:t>
            </a:r>
          </a:p>
        </p:txBody>
      </p:sp>
      <p:sp>
        <p:nvSpPr>
          <p:cNvPr id="20" name="Content Placeholder 3">
            <a:extLst>
              <a:ext uri="{FF2B5EF4-FFF2-40B4-BE49-F238E27FC236}">
                <a16:creationId xmlns:a16="http://schemas.microsoft.com/office/drawing/2014/main" id="{4D24F584-3227-B946-B7FF-BCA9E7E58AA6}"/>
              </a:ext>
            </a:extLst>
          </p:cNvPr>
          <p:cNvSpPr>
            <a:spLocks noGrp="1"/>
          </p:cNvSpPr>
          <p:nvPr>
            <p:ph sz="quarter" idx="34" hasCustomPrompt="1"/>
          </p:nvPr>
        </p:nvSpPr>
        <p:spPr>
          <a:xfrm>
            <a:off x="908050" y="3650640"/>
            <a:ext cx="2520000" cy="1287923"/>
          </a:xfrm>
          <a:prstGeom prst="rect">
            <a:avLst/>
          </a:prstGeom>
        </p:spPr>
        <p:txBody>
          <a:bodyPr lIns="36000" tIns="46800" anchor="t"/>
          <a:lstStyle>
            <a:lvl1pPr algn="l">
              <a:lnSpc>
                <a:spcPct val="105000"/>
              </a:lnSpc>
              <a:spcAft>
                <a:spcPts val="300"/>
              </a:spcAft>
              <a:defRPr sz="12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21" name="Content Placeholder 3">
            <a:extLst>
              <a:ext uri="{FF2B5EF4-FFF2-40B4-BE49-F238E27FC236}">
                <a16:creationId xmlns:a16="http://schemas.microsoft.com/office/drawing/2014/main" id="{4FCBF97E-EDC0-6740-A117-A6A92C58DD96}"/>
              </a:ext>
            </a:extLst>
          </p:cNvPr>
          <p:cNvSpPr>
            <a:spLocks noGrp="1"/>
          </p:cNvSpPr>
          <p:nvPr>
            <p:ph sz="quarter" idx="35" hasCustomPrompt="1"/>
          </p:nvPr>
        </p:nvSpPr>
        <p:spPr>
          <a:xfrm>
            <a:off x="4281205" y="3650639"/>
            <a:ext cx="2520000" cy="1287923"/>
          </a:xfrm>
          <a:prstGeom prst="rect">
            <a:avLst/>
          </a:prstGeom>
        </p:spPr>
        <p:txBody>
          <a:bodyPr lIns="36000" tIns="46800" anchor="t"/>
          <a:lstStyle>
            <a:lvl1pPr algn="l">
              <a:lnSpc>
                <a:spcPct val="105000"/>
              </a:lnSpc>
              <a:spcAft>
                <a:spcPts val="300"/>
              </a:spcAft>
              <a:defRPr sz="12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23" name="Content Placeholder 3">
            <a:extLst>
              <a:ext uri="{FF2B5EF4-FFF2-40B4-BE49-F238E27FC236}">
                <a16:creationId xmlns:a16="http://schemas.microsoft.com/office/drawing/2014/main" id="{7E3310EE-6E46-214C-90DB-2DAAE4DA7DE6}"/>
              </a:ext>
            </a:extLst>
          </p:cNvPr>
          <p:cNvSpPr>
            <a:spLocks noGrp="1"/>
          </p:cNvSpPr>
          <p:nvPr>
            <p:ph sz="quarter" idx="36" hasCustomPrompt="1"/>
          </p:nvPr>
        </p:nvSpPr>
        <p:spPr>
          <a:xfrm>
            <a:off x="7654360" y="3650639"/>
            <a:ext cx="2520000" cy="1287923"/>
          </a:xfrm>
          <a:prstGeom prst="rect">
            <a:avLst/>
          </a:prstGeom>
        </p:spPr>
        <p:txBody>
          <a:bodyPr lIns="36000" tIns="46800" anchor="t"/>
          <a:lstStyle>
            <a:lvl1pPr algn="l">
              <a:lnSpc>
                <a:spcPct val="105000"/>
              </a:lnSpc>
              <a:spcAft>
                <a:spcPts val="300"/>
              </a:spcAft>
              <a:defRPr sz="1200" b="0" i="0">
                <a:solidFill>
                  <a:schemeClr val="bg1"/>
                </a:solidFill>
                <a:latin typeface="Poppins" pitchFamily="2" charset="77"/>
                <a:cs typeface="Poppins" pitchFamily="2" charset="77"/>
              </a:defRPr>
            </a:lvl1pPr>
          </a:lstStyle>
          <a:p>
            <a:pPr lvl="0"/>
            <a:r>
              <a:rPr lang="en-GB"/>
              <a:t>Insert text or graphic</a:t>
            </a:r>
            <a:endParaRPr lang="en-US"/>
          </a:p>
        </p:txBody>
      </p:sp>
      <p:sp>
        <p:nvSpPr>
          <p:cNvPr id="24" name="Text Placeholder 2">
            <a:extLst>
              <a:ext uri="{FF2B5EF4-FFF2-40B4-BE49-F238E27FC236}">
                <a16:creationId xmlns:a16="http://schemas.microsoft.com/office/drawing/2014/main" id="{0B2AB471-EFAF-7043-8D88-B4EA6EFD729F}"/>
              </a:ext>
            </a:extLst>
          </p:cNvPr>
          <p:cNvSpPr>
            <a:spLocks noGrp="1"/>
          </p:cNvSpPr>
          <p:nvPr>
            <p:ph type="body" sz="quarter" idx="26" hasCustomPrompt="1"/>
          </p:nvPr>
        </p:nvSpPr>
        <p:spPr>
          <a:xfrm>
            <a:off x="908050" y="3375992"/>
            <a:ext cx="2755900" cy="307777"/>
          </a:xfrm>
          <a:prstGeom prst="rect">
            <a:avLst/>
          </a:prstGeom>
        </p:spPr>
        <p:txBody>
          <a:bodyPr wrap="square" lIns="36000" anchor="t" anchorCtr="0">
            <a:spAutoFit/>
          </a:bodyPr>
          <a:lstStyle>
            <a:lvl1pPr>
              <a:defRPr lang="en-GB" sz="1400" b="1"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details text</a:t>
            </a:r>
          </a:p>
        </p:txBody>
      </p:sp>
      <p:sp>
        <p:nvSpPr>
          <p:cNvPr id="25" name="Text Placeholder 2">
            <a:extLst>
              <a:ext uri="{FF2B5EF4-FFF2-40B4-BE49-F238E27FC236}">
                <a16:creationId xmlns:a16="http://schemas.microsoft.com/office/drawing/2014/main" id="{B1126EB3-1677-9A41-B032-4649E004C339}"/>
              </a:ext>
            </a:extLst>
          </p:cNvPr>
          <p:cNvSpPr>
            <a:spLocks noGrp="1"/>
          </p:cNvSpPr>
          <p:nvPr>
            <p:ph type="body" sz="quarter" idx="43" hasCustomPrompt="1"/>
          </p:nvPr>
        </p:nvSpPr>
        <p:spPr>
          <a:xfrm>
            <a:off x="4280305" y="3375992"/>
            <a:ext cx="2755900" cy="307777"/>
          </a:xfrm>
          <a:prstGeom prst="rect">
            <a:avLst/>
          </a:prstGeom>
        </p:spPr>
        <p:txBody>
          <a:bodyPr wrap="square" lIns="36000" anchor="t" anchorCtr="0">
            <a:spAutoFit/>
          </a:bodyPr>
          <a:lstStyle>
            <a:lvl1pPr>
              <a:defRPr lang="en-GB" sz="1400" b="1"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details text</a:t>
            </a:r>
          </a:p>
        </p:txBody>
      </p:sp>
      <p:sp>
        <p:nvSpPr>
          <p:cNvPr id="26" name="Text Placeholder 2">
            <a:extLst>
              <a:ext uri="{FF2B5EF4-FFF2-40B4-BE49-F238E27FC236}">
                <a16:creationId xmlns:a16="http://schemas.microsoft.com/office/drawing/2014/main" id="{72DA6F75-0D21-4943-B8B0-A0815AF5576B}"/>
              </a:ext>
            </a:extLst>
          </p:cNvPr>
          <p:cNvSpPr>
            <a:spLocks noGrp="1"/>
          </p:cNvSpPr>
          <p:nvPr>
            <p:ph type="body" sz="quarter" idx="44" hasCustomPrompt="1"/>
          </p:nvPr>
        </p:nvSpPr>
        <p:spPr>
          <a:xfrm>
            <a:off x="7652560" y="3375992"/>
            <a:ext cx="2755900" cy="307777"/>
          </a:xfrm>
          <a:prstGeom prst="rect">
            <a:avLst/>
          </a:prstGeom>
        </p:spPr>
        <p:txBody>
          <a:bodyPr wrap="square" lIns="36000" anchor="t" anchorCtr="0">
            <a:spAutoFit/>
          </a:bodyPr>
          <a:lstStyle>
            <a:lvl1pPr>
              <a:defRPr lang="en-GB" sz="1400" b="1"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details text</a:t>
            </a:r>
          </a:p>
        </p:txBody>
      </p:sp>
    </p:spTree>
    <p:extLst>
      <p:ext uri="{BB962C8B-B14F-4D97-AF65-F5344CB8AC3E}">
        <p14:creationId xmlns:p14="http://schemas.microsoft.com/office/powerpoint/2010/main" val="1177801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7" pos="3738" userDrawn="1">
          <p15:clr>
            <a:srgbClr val="FBAE40"/>
          </p15:clr>
        </p15:guide>
        <p15:guide id="8" pos="2106" userDrawn="1">
          <p15:clr>
            <a:srgbClr val="FBAE40"/>
          </p15:clr>
        </p15:guide>
        <p15:guide id="9" pos="5374" userDrawn="1">
          <p15:clr>
            <a:srgbClr val="FBAE40"/>
          </p15:clr>
        </p15:guide>
        <p15:guide id="10" pos="3940" userDrawn="1">
          <p15:clr>
            <a:srgbClr val="FBAE40"/>
          </p15:clr>
        </p15:guide>
        <p15:guide id="11" pos="2308" userDrawn="1">
          <p15:clr>
            <a:srgbClr val="FBAE40"/>
          </p15:clr>
        </p15:guide>
        <p15:guide id="12" pos="557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5DC22-7125-2646-B3DC-356EB551FF5F}"/>
              </a:ext>
            </a:extLst>
          </p:cNvPr>
          <p:cNvSpPr/>
          <p:nvPr userDrawn="1"/>
        </p:nvSpPr>
        <p:spPr>
          <a:xfrm>
            <a:off x="10477850" y="6073629"/>
            <a:ext cx="243280" cy="36072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600"/>
              </a:spcAft>
            </a:pPr>
            <a:endParaRPr lang="en-US" sz="1400" err="1">
              <a:solidFill>
                <a:schemeClr val="tx1"/>
              </a:solidFill>
              <a:latin typeface="Poppins" pitchFamily="2" charset="77"/>
              <a:cs typeface="Poppins" pitchFamily="2" charset="77"/>
            </a:endParaRPr>
          </a:p>
        </p:txBody>
      </p:sp>
      <p:pic>
        <p:nvPicPr>
          <p:cNvPr id="4" name="Picture 3">
            <a:extLst>
              <a:ext uri="{FF2B5EF4-FFF2-40B4-BE49-F238E27FC236}">
                <a16:creationId xmlns:a16="http://schemas.microsoft.com/office/drawing/2014/main" id="{207EFA52-9664-F447-975C-FFBB5A10C32D}"/>
              </a:ext>
            </a:extLst>
          </p:cNvPr>
          <p:cNvPicPr>
            <a:picLocks noChangeAspect="1"/>
          </p:cNvPicPr>
          <p:nvPr userDrawn="1"/>
        </p:nvPicPr>
        <p:blipFill>
          <a:blip r:embed="rId2"/>
          <a:stretch>
            <a:fillRect/>
          </a:stretch>
        </p:blipFill>
        <p:spPr>
          <a:xfrm>
            <a:off x="5491163" y="3241011"/>
            <a:ext cx="1209674" cy="375979"/>
          </a:xfrm>
          <a:prstGeom prst="rect">
            <a:avLst/>
          </a:prstGeom>
        </p:spPr>
      </p:pic>
    </p:spTree>
    <p:extLst>
      <p:ext uri="{BB962C8B-B14F-4D97-AF65-F5344CB8AC3E}">
        <p14:creationId xmlns:p14="http://schemas.microsoft.com/office/powerpoint/2010/main" val="7535166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467D6A-132B-1E41-AC14-8A80D590318B}"/>
              </a:ext>
            </a:extLst>
          </p:cNvPr>
          <p:cNvSpPr>
            <a:spLocks noGrp="1"/>
          </p:cNvSpPr>
          <p:nvPr>
            <p:ph type="body" sz="quarter" idx="31" hasCustomPrompt="1"/>
          </p:nvPr>
        </p:nvSpPr>
        <p:spPr>
          <a:xfrm>
            <a:off x="873125" y="1558925"/>
            <a:ext cx="533400" cy="3867150"/>
          </a:xfrm>
          <a:prstGeom prst="rect">
            <a:avLst/>
          </a:prstGeom>
        </p:spPr>
        <p:txBody>
          <a:bodyPr wrap="none"/>
          <a:lstStyle>
            <a:lvl1pPr>
              <a:spcAft>
                <a:spcPts val="800"/>
              </a:spcAft>
              <a:defRPr sz="1400" b="0" i="0">
                <a:latin typeface="Poppins" pitchFamily="2" charset="77"/>
                <a:cs typeface="Poppins" pitchFamily="2" charset="77"/>
              </a:defRPr>
            </a:lvl1pPr>
          </a:lstStyle>
          <a:p>
            <a:pPr lvl="0"/>
            <a:r>
              <a:rPr lang="en-GB"/>
              <a:t>00.</a:t>
            </a:r>
          </a:p>
          <a:p>
            <a:pPr lvl="0"/>
            <a:r>
              <a:rPr lang="en-GB"/>
              <a:t>00.</a:t>
            </a:r>
            <a:endParaRPr lang="en-US"/>
          </a:p>
        </p:txBody>
      </p:sp>
      <p:sp>
        <p:nvSpPr>
          <p:cNvPr id="12" name="Text Placeholder 10">
            <a:extLst>
              <a:ext uri="{FF2B5EF4-FFF2-40B4-BE49-F238E27FC236}">
                <a16:creationId xmlns:a16="http://schemas.microsoft.com/office/drawing/2014/main" id="{3A91D910-759C-404E-853D-4870FAE5FF30}"/>
              </a:ext>
            </a:extLst>
          </p:cNvPr>
          <p:cNvSpPr>
            <a:spLocks noGrp="1"/>
          </p:cNvSpPr>
          <p:nvPr>
            <p:ph type="body" sz="quarter" idx="32" hasCustomPrompt="1"/>
          </p:nvPr>
        </p:nvSpPr>
        <p:spPr>
          <a:xfrm>
            <a:off x="1514474" y="1558925"/>
            <a:ext cx="6226987" cy="3867150"/>
          </a:xfrm>
          <a:prstGeom prst="rect">
            <a:avLst/>
          </a:prstGeom>
        </p:spPr>
        <p:txBody>
          <a:bodyPr/>
          <a:lstStyle>
            <a:lvl1pPr>
              <a:spcAft>
                <a:spcPts val="800"/>
              </a:spcAft>
              <a:defRPr sz="1400" b="0" i="0">
                <a:latin typeface="Poppins" pitchFamily="2" charset="77"/>
                <a:cs typeface="Poppins" pitchFamily="2" charset="77"/>
              </a:defRPr>
            </a:lvl1pPr>
          </a:lstStyle>
          <a:p>
            <a:pPr lvl="0"/>
            <a:r>
              <a:rPr lang="en-GB"/>
              <a:t>Edit agenda/contents text</a:t>
            </a:r>
          </a:p>
        </p:txBody>
      </p:sp>
      <p:sp>
        <p:nvSpPr>
          <p:cNvPr id="7" name="Text Placeholder 3">
            <a:extLst>
              <a:ext uri="{FF2B5EF4-FFF2-40B4-BE49-F238E27FC236}">
                <a16:creationId xmlns:a16="http://schemas.microsoft.com/office/drawing/2014/main" id="{53F7AF05-AE13-A24A-A55E-10EEB5E94497}"/>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Tree>
    <p:extLst>
      <p:ext uri="{BB962C8B-B14F-4D97-AF65-F5344CB8AC3E}">
        <p14:creationId xmlns:p14="http://schemas.microsoft.com/office/powerpoint/2010/main" val="3380326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ntro Slide WHITE">
    <p:bg>
      <p:bgPr>
        <a:solidFill>
          <a:schemeClr val="tx1"/>
        </a:soli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254D424A-6CAF-A646-B8AE-6A51DCD86A53}"/>
              </a:ext>
            </a:extLst>
          </p:cNvPr>
          <p:cNvPicPr>
            <a:picLocks noChangeAspect="1"/>
          </p:cNvPicPr>
          <p:nvPr userDrawn="1"/>
        </p:nvPicPr>
        <p:blipFill>
          <a:blip r:embed="rId2"/>
          <a:stretch>
            <a:fillRect/>
          </a:stretch>
        </p:blipFill>
        <p:spPr>
          <a:xfrm>
            <a:off x="4032533" y="1211620"/>
            <a:ext cx="7556500" cy="6337300"/>
          </a:xfrm>
          <a:prstGeom prst="rect">
            <a:avLst/>
          </a:prstGeom>
        </p:spPr>
      </p:pic>
      <p:sp>
        <p:nvSpPr>
          <p:cNvPr id="8" name="Text Placeholder 13">
            <a:extLst>
              <a:ext uri="{FF2B5EF4-FFF2-40B4-BE49-F238E27FC236}">
                <a16:creationId xmlns:a16="http://schemas.microsoft.com/office/drawing/2014/main" id="{9BE0B01C-88BD-154E-9E84-453F7F1215F3}"/>
              </a:ext>
            </a:extLst>
          </p:cNvPr>
          <p:cNvSpPr txBox="1">
            <a:spLocks/>
          </p:cNvSpPr>
          <p:nvPr userDrawn="1"/>
        </p:nvSpPr>
        <p:spPr>
          <a:xfrm>
            <a:off x="867510"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a:t>Introduction</a:t>
            </a:r>
          </a:p>
        </p:txBody>
      </p:sp>
      <p:sp>
        <p:nvSpPr>
          <p:cNvPr id="5" name="TextBox 4">
            <a:extLst>
              <a:ext uri="{FF2B5EF4-FFF2-40B4-BE49-F238E27FC236}">
                <a16:creationId xmlns:a16="http://schemas.microsoft.com/office/drawing/2014/main" id="{49B83D54-70BB-BB57-26EA-F0F1A4294A9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6517282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slides">
    <p:bg>
      <p:bgPr>
        <a:solidFill>
          <a:schemeClr val="tx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71D4A9A-1379-3759-E96D-517F4AFCC215}"/>
              </a:ext>
            </a:extLst>
          </p:cNvPr>
          <p:cNvSpPr>
            <a:spLocks noGrp="1"/>
          </p:cNvSpPr>
          <p:nvPr>
            <p:ph type="body" sz="quarter" idx="42" hasCustomPrompt="1"/>
          </p:nvPr>
        </p:nvSpPr>
        <p:spPr>
          <a:xfrm>
            <a:off x="850210" y="1814400"/>
            <a:ext cx="10502003" cy="648000"/>
          </a:xfrm>
          <a:prstGeom prst="rect">
            <a:avLst/>
          </a:prstGeom>
        </p:spPr>
        <p:txBody>
          <a:bodyPr wrap="square" anchor="t">
            <a:noAutofit/>
          </a:bodyPr>
          <a:lstStyle>
            <a:lvl1pPr algn="l">
              <a:lnSpc>
                <a:spcPct val="105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r>
              <a:rPr lang="en-GB" dirty="0"/>
              <a:t>Want to know more?</a:t>
            </a:r>
            <a:endParaRPr lang="en-US" dirty="0"/>
          </a:p>
        </p:txBody>
      </p:sp>
      <p:sp>
        <p:nvSpPr>
          <p:cNvPr id="3" name="TextBox 2">
            <a:extLst>
              <a:ext uri="{FF2B5EF4-FFF2-40B4-BE49-F238E27FC236}">
                <a16:creationId xmlns:a16="http://schemas.microsoft.com/office/drawing/2014/main" id="{7E3B1139-248D-AC2A-893E-6E0503C71A0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4919745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43">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guide id="19" orient="horz" pos="1638">
          <p15:clr>
            <a:srgbClr val="FBAE40"/>
          </p15:clr>
        </p15:guide>
        <p15:guide id="20" orient="horz" pos="2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alking points">
    <p:bg>
      <p:bgPr>
        <a:solidFill>
          <a:schemeClr val="bg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cxnSp>
        <p:nvCxnSpPr>
          <p:cNvPr id="9" name="Straight Connector 8">
            <a:extLst>
              <a:ext uri="{FF2B5EF4-FFF2-40B4-BE49-F238E27FC236}">
                <a16:creationId xmlns:a16="http://schemas.microsoft.com/office/drawing/2014/main" id="{D9625821-FEA9-6B47-810C-4AED84F2EE74}"/>
              </a:ext>
            </a:extLst>
          </p:cNvPr>
          <p:cNvCxnSpPr>
            <a:cxnSpLocks/>
          </p:cNvCxnSpPr>
          <p:nvPr userDrawn="1"/>
        </p:nvCxnSpPr>
        <p:spPr>
          <a:xfrm>
            <a:off x="3356899" y="1989138"/>
            <a:ext cx="0" cy="385817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F7C48B-8085-344C-87EB-D450EFD2C80D}"/>
              </a:ext>
            </a:extLst>
          </p:cNvPr>
          <p:cNvCxnSpPr>
            <a:cxnSpLocks/>
          </p:cNvCxnSpPr>
          <p:nvPr userDrawn="1"/>
        </p:nvCxnSpPr>
        <p:spPr>
          <a:xfrm>
            <a:off x="6100099" y="1989138"/>
            <a:ext cx="0" cy="385817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7304DF-053F-434C-8C60-EDF83907AEE7}"/>
              </a:ext>
            </a:extLst>
          </p:cNvPr>
          <p:cNvCxnSpPr>
            <a:cxnSpLocks/>
          </p:cNvCxnSpPr>
          <p:nvPr userDrawn="1"/>
        </p:nvCxnSpPr>
        <p:spPr>
          <a:xfrm>
            <a:off x="8826365" y="1989138"/>
            <a:ext cx="0" cy="385817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C8E2ECC4-3538-B745-BDB3-2552CC1CEE2E}"/>
              </a:ext>
            </a:extLst>
          </p:cNvPr>
          <p:cNvSpPr txBox="1">
            <a:spLocks/>
          </p:cNvSpPr>
          <p:nvPr userDrawn="1"/>
        </p:nvSpPr>
        <p:spPr>
          <a:xfrm>
            <a:off x="850210" y="781682"/>
            <a:ext cx="10502003" cy="6480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solidFill>
                  <a:schemeClr val="tx1"/>
                </a:solidFill>
                <a:latin typeface="Poppins" pitchFamily="2" charset="77"/>
                <a:cs typeface="Poppins" pitchFamily="2" charset="77"/>
              </a:rPr>
              <a:t>Talking points</a:t>
            </a:r>
            <a:endParaRPr lang="en-GB" sz="3200" b="1" dirty="0">
              <a:solidFill>
                <a:schemeClr val="tx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BA9C7872-D4DA-4CDC-7067-AE2C6BEA852D}"/>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9335809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43">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s">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467D6A-132B-1E41-AC14-8A80D590318B}"/>
              </a:ext>
            </a:extLst>
          </p:cNvPr>
          <p:cNvSpPr>
            <a:spLocks noGrp="1"/>
          </p:cNvSpPr>
          <p:nvPr>
            <p:ph type="body" sz="quarter" idx="31" hasCustomPrompt="1"/>
          </p:nvPr>
        </p:nvSpPr>
        <p:spPr>
          <a:xfrm>
            <a:off x="873125" y="1558925"/>
            <a:ext cx="533400" cy="3867150"/>
          </a:xfrm>
          <a:prstGeom prst="rect">
            <a:avLst/>
          </a:prstGeom>
        </p:spPr>
        <p:txBody>
          <a:bodyPr wrap="none"/>
          <a:lstStyle>
            <a:lvl1pPr>
              <a:spcAft>
                <a:spcPts val="800"/>
              </a:spcAft>
              <a:defRPr sz="1400" b="0" i="0">
                <a:latin typeface="Poppins" pitchFamily="2" charset="77"/>
                <a:cs typeface="Poppins" pitchFamily="2" charset="77"/>
              </a:defRPr>
            </a:lvl1pPr>
          </a:lstStyle>
          <a:p>
            <a:pPr lvl="0"/>
            <a:r>
              <a:rPr lang="en-GB" dirty="0"/>
              <a:t>00.</a:t>
            </a:r>
          </a:p>
          <a:p>
            <a:pPr lvl="0"/>
            <a:r>
              <a:rPr lang="en-GB" dirty="0"/>
              <a:t>00.</a:t>
            </a:r>
            <a:endParaRPr lang="en-US" dirty="0"/>
          </a:p>
        </p:txBody>
      </p:sp>
      <p:sp>
        <p:nvSpPr>
          <p:cNvPr id="12" name="Text Placeholder 10">
            <a:extLst>
              <a:ext uri="{FF2B5EF4-FFF2-40B4-BE49-F238E27FC236}">
                <a16:creationId xmlns:a16="http://schemas.microsoft.com/office/drawing/2014/main" id="{3A91D910-759C-404E-853D-4870FAE5FF30}"/>
              </a:ext>
            </a:extLst>
          </p:cNvPr>
          <p:cNvSpPr>
            <a:spLocks noGrp="1"/>
          </p:cNvSpPr>
          <p:nvPr>
            <p:ph type="body" sz="quarter" idx="32" hasCustomPrompt="1"/>
          </p:nvPr>
        </p:nvSpPr>
        <p:spPr>
          <a:xfrm>
            <a:off x="1514475" y="1558925"/>
            <a:ext cx="4321882" cy="3867150"/>
          </a:xfrm>
          <a:prstGeom prst="rect">
            <a:avLst/>
          </a:prstGeom>
        </p:spPr>
        <p:txBody>
          <a:bodyPr/>
          <a:lstStyle>
            <a:lvl1pPr>
              <a:spcAft>
                <a:spcPts val="800"/>
              </a:spcAft>
              <a:defRPr sz="1400" b="0" i="0">
                <a:latin typeface="Poppins" pitchFamily="2" charset="77"/>
                <a:cs typeface="Poppins" pitchFamily="2" charset="77"/>
              </a:defRPr>
            </a:lvl1pPr>
          </a:lstStyle>
          <a:p>
            <a:pPr lvl="0"/>
            <a:r>
              <a:rPr lang="en-GB" dirty="0"/>
              <a:t>Edit agenda/contents text</a:t>
            </a:r>
          </a:p>
        </p:txBody>
      </p:sp>
      <p:sp>
        <p:nvSpPr>
          <p:cNvPr id="9" name="Text Placeholder 13">
            <a:extLst>
              <a:ext uri="{FF2B5EF4-FFF2-40B4-BE49-F238E27FC236}">
                <a16:creationId xmlns:a16="http://schemas.microsoft.com/office/drawing/2014/main" id="{12486E07-727D-A445-AAE4-D15CF8DC00ED}"/>
              </a:ext>
            </a:extLst>
          </p:cNvPr>
          <p:cNvSpPr txBox="1">
            <a:spLocks/>
          </p:cNvSpPr>
          <p:nvPr userDrawn="1"/>
        </p:nvSpPr>
        <p:spPr>
          <a:xfrm>
            <a:off x="7172447"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Methodology</a:t>
            </a:r>
          </a:p>
        </p:txBody>
      </p:sp>
      <p:cxnSp>
        <p:nvCxnSpPr>
          <p:cNvPr id="10" name="Straight Connector 9">
            <a:extLst>
              <a:ext uri="{FF2B5EF4-FFF2-40B4-BE49-F238E27FC236}">
                <a16:creationId xmlns:a16="http://schemas.microsoft.com/office/drawing/2014/main" id="{4423AE00-A23C-B94A-8727-46013B0088F7}"/>
              </a:ext>
            </a:extLst>
          </p:cNvPr>
          <p:cNvCxnSpPr>
            <a:cxnSpLocks/>
          </p:cNvCxnSpPr>
          <p:nvPr userDrawn="1"/>
        </p:nvCxnSpPr>
        <p:spPr>
          <a:xfrm>
            <a:off x="6668515" y="688622"/>
            <a:ext cx="0" cy="5191645"/>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5777E1F3-D9D6-F144-A3C5-E732C1F6843C}"/>
              </a:ext>
            </a:extLst>
          </p:cNvPr>
          <p:cNvSpPr txBox="1">
            <a:spLocks/>
          </p:cNvSpPr>
          <p:nvPr userDrawn="1"/>
        </p:nvSpPr>
        <p:spPr>
          <a:xfrm>
            <a:off x="867510"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Contents</a:t>
            </a:r>
          </a:p>
        </p:txBody>
      </p:sp>
    </p:spTree>
    <p:extLst>
      <p:ext uri="{BB962C8B-B14F-4D97-AF65-F5344CB8AC3E}">
        <p14:creationId xmlns:p14="http://schemas.microsoft.com/office/powerpoint/2010/main" val="18151262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Explore more content slide">
    <p:bg>
      <p:bgPr>
        <a:solidFill>
          <a:schemeClr val="tx1"/>
        </a:solidFill>
        <a:effectLst/>
      </p:bgPr>
    </p:bg>
    <p:spTree>
      <p:nvGrpSpPr>
        <p:cNvPr id="1" name=""/>
        <p:cNvGrpSpPr/>
        <p:nvPr/>
      </p:nvGrpSpPr>
      <p:grpSpPr>
        <a:xfrm>
          <a:off x="0" y="0"/>
          <a:ext cx="0" cy="0"/>
          <a:chOff x="0" y="0"/>
          <a:chExt cx="0" cy="0"/>
        </a:xfrm>
      </p:grpSpPr>
      <p:pic>
        <p:nvPicPr>
          <p:cNvPr id="4" name="Picture 3" descr="A computer and a potted plant&#10;&#10;Description automatically generated with medium confidence">
            <a:extLst>
              <a:ext uri="{FF2B5EF4-FFF2-40B4-BE49-F238E27FC236}">
                <a16:creationId xmlns:a16="http://schemas.microsoft.com/office/drawing/2014/main" id="{3A0D29F0-008E-12C7-8341-F5FCEC8CA5E2}"/>
              </a:ext>
            </a:extLst>
          </p:cNvPr>
          <p:cNvPicPr>
            <a:picLocks noChangeAspect="1"/>
          </p:cNvPicPr>
          <p:nvPr userDrawn="1"/>
        </p:nvPicPr>
        <p:blipFill rotWithShape="1">
          <a:blip r:embed="rId2">
            <a:alphaModFix/>
          </a:blip>
          <a:srcRect l="23133" t="23175" b="1253"/>
          <a:stretch/>
        </p:blipFill>
        <p:spPr>
          <a:xfrm>
            <a:off x="0" y="0"/>
            <a:ext cx="12192000" cy="6858000"/>
          </a:xfrm>
          <a:prstGeom prst="rect">
            <a:avLst/>
          </a:prstGeom>
        </p:spPr>
      </p:pic>
      <p:sp>
        <p:nvSpPr>
          <p:cNvPr id="31" name="Text Placeholder 3">
            <a:extLst>
              <a:ext uri="{FF2B5EF4-FFF2-40B4-BE49-F238E27FC236}">
                <a16:creationId xmlns:a16="http://schemas.microsoft.com/office/drawing/2014/main" id="{CAB2554C-17BF-8D49-A2B6-72D31F47396D}"/>
              </a:ext>
            </a:extLst>
          </p:cNvPr>
          <p:cNvSpPr>
            <a:spLocks noGrp="1"/>
          </p:cNvSpPr>
          <p:nvPr>
            <p:ph type="body" sz="quarter" idx="43" hasCustomPrompt="1"/>
          </p:nvPr>
        </p:nvSpPr>
        <p:spPr>
          <a:xfrm>
            <a:off x="850210" y="781682"/>
            <a:ext cx="10502003" cy="888621"/>
          </a:xfrm>
          <a:prstGeom prst="rect">
            <a:avLst/>
          </a:prstGeom>
        </p:spPr>
        <p:txBody>
          <a:bodyPr wrap="square" anchor="t">
            <a:noAutofit/>
          </a:bodyPr>
          <a:lstStyle>
            <a:lvl1pPr algn="l">
              <a:lnSpc>
                <a:spcPct val="105000"/>
              </a:lnSpc>
              <a:defRPr sz="32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Explore more content</a:t>
            </a:r>
            <a:br>
              <a:rPr lang="en-GB" dirty="0"/>
            </a:br>
            <a:r>
              <a:rPr lang="en-GB" dirty="0"/>
              <a:t>on our platform</a:t>
            </a:r>
          </a:p>
        </p:txBody>
      </p:sp>
      <p:sp>
        <p:nvSpPr>
          <p:cNvPr id="3" name="TextBox 2">
            <a:extLst>
              <a:ext uri="{FF2B5EF4-FFF2-40B4-BE49-F238E27FC236}">
                <a16:creationId xmlns:a16="http://schemas.microsoft.com/office/drawing/2014/main" id="{76145A07-F032-BB0A-A75A-80DB66A242AE}"/>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8676175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7" pos="3727">
          <p15:clr>
            <a:srgbClr val="FBAE40"/>
          </p15:clr>
        </p15:guide>
        <p15:guide id="8" pos="2048">
          <p15:clr>
            <a:srgbClr val="FBAE40"/>
          </p15:clr>
        </p15:guide>
        <p15:guide id="9" pos="5405">
          <p15:clr>
            <a:srgbClr val="FBAE40"/>
          </p15:clr>
        </p15:guide>
        <p15:guide id="10" pos="3953">
          <p15:clr>
            <a:srgbClr val="FBAE40"/>
          </p15:clr>
        </p15:guide>
        <p15:guide id="11" pos="2275">
          <p15:clr>
            <a:srgbClr val="FBAE40"/>
          </p15:clr>
        </p15:guide>
        <p15:guide id="12" pos="5632">
          <p15:clr>
            <a:srgbClr val="FBAE40"/>
          </p15:clr>
        </p15:guide>
        <p15:guide id="13" orient="horz" pos="1502">
          <p15:clr>
            <a:srgbClr val="FBAE40"/>
          </p15:clr>
        </p15:guide>
        <p15:guide id="14" orient="horz" pos="2954">
          <p15:clr>
            <a:srgbClr val="FBAE40"/>
          </p15:clr>
        </p15:guide>
        <p15:guide id="15" orient="horz" pos="3498">
          <p15:clr>
            <a:srgbClr val="FBAE40"/>
          </p15:clr>
        </p15:guide>
        <p15:guide id="16" orient="horz" pos="31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re Slide WHITE">
    <p:bg>
      <p:bgPr>
        <a:solidFill>
          <a:schemeClr val="tx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DF572631-6015-C340-A1EA-AA5785AF2F1F}"/>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8" name="Text Placeholder 2">
            <a:extLst>
              <a:ext uri="{FF2B5EF4-FFF2-40B4-BE49-F238E27FC236}">
                <a16:creationId xmlns:a16="http://schemas.microsoft.com/office/drawing/2014/main" id="{82013497-ADC9-A048-8AD0-051C878CE400}"/>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A2F7474B-4189-E908-F940-45CAC5FD4378}"/>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4679232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graphic WHT">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09893B-3094-EB4A-85A2-A9FCD18C143A}"/>
              </a:ext>
            </a:extLst>
          </p:cNvPr>
          <p:cNvSpPr>
            <a:spLocks noGrp="1"/>
          </p:cNvSpPr>
          <p:nvPr>
            <p:ph sz="quarter" idx="24" hasCustomPrompt="1"/>
          </p:nvPr>
        </p:nvSpPr>
        <p:spPr>
          <a:xfrm>
            <a:off x="713763" y="1922400"/>
            <a:ext cx="10759551" cy="4104000"/>
          </a:xfrm>
          <a:prstGeom prst="rect">
            <a:avLst/>
          </a:prstGeom>
        </p:spPr>
        <p:txBody>
          <a:bodyPr lIns="234000" tIns="46800" rIns="90000" anchor="t" anchorCtr="0"/>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text or graphic</a:t>
            </a:r>
            <a:endParaRPr lang="en-US"/>
          </a:p>
        </p:txBody>
      </p:sp>
      <p:sp>
        <p:nvSpPr>
          <p:cNvPr id="11" name="Text Placeholder 2">
            <a:extLst>
              <a:ext uri="{FF2B5EF4-FFF2-40B4-BE49-F238E27FC236}">
                <a16:creationId xmlns:a16="http://schemas.microsoft.com/office/drawing/2014/main" id="{A469A502-4F63-0F4B-8CF9-9F73B1983536}"/>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9" name="Text Placeholder 3">
            <a:extLst>
              <a:ext uri="{FF2B5EF4-FFF2-40B4-BE49-F238E27FC236}">
                <a16:creationId xmlns:a16="http://schemas.microsoft.com/office/drawing/2014/main" id="{7DCE107A-3848-3945-8338-4109D7840D15}"/>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13" name="Text Placeholder 2">
            <a:extLst>
              <a:ext uri="{FF2B5EF4-FFF2-40B4-BE49-F238E27FC236}">
                <a16:creationId xmlns:a16="http://schemas.microsoft.com/office/drawing/2014/main" id="{AFC74AAE-BDBF-0345-A3E4-EE6648B5737B}"/>
              </a:ext>
            </a:extLst>
          </p:cNvPr>
          <p:cNvSpPr>
            <a:spLocks noGrp="1"/>
          </p:cNvSpPr>
          <p:nvPr>
            <p:ph type="body" sz="quarter" idx="26" hasCustomPrompt="1"/>
          </p:nvPr>
        </p:nvSpPr>
        <p:spPr>
          <a:xfrm>
            <a:off x="860855" y="1454400"/>
            <a:ext cx="728562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2" name="TextBox 1">
            <a:extLst>
              <a:ext uri="{FF2B5EF4-FFF2-40B4-BE49-F238E27FC236}">
                <a16:creationId xmlns:a16="http://schemas.microsoft.com/office/drawing/2014/main" id="{4DA340C3-D902-D527-EBAD-A48D6BC64E8C}"/>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628203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graphic 50-50 WHT">
    <p:bg>
      <p:bgPr>
        <a:solidFill>
          <a:schemeClr val="tx1"/>
        </a:solidFill>
        <a:effectLst/>
      </p:bgPr>
    </p:bg>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D3DD9416-2318-3C4C-9A51-E58F7B3E2CA8}"/>
              </a:ext>
            </a:extLst>
          </p:cNvPr>
          <p:cNvSpPr>
            <a:spLocks noGrp="1"/>
          </p:cNvSpPr>
          <p:nvPr>
            <p:ph sz="quarter" idx="32" hasCustomPrompt="1"/>
          </p:nvPr>
        </p:nvSpPr>
        <p:spPr>
          <a:xfrm>
            <a:off x="713763" y="1920826"/>
            <a:ext cx="5177751" cy="4104000"/>
          </a:xfrm>
          <a:prstGeom prst="rect">
            <a:avLst/>
          </a:prstGeom>
        </p:spPr>
        <p:txBody>
          <a:bodyPr lIns="234000" tIns="46800" rIns="90000" anchor="t" anchorCtr="0"/>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text or graphic</a:t>
            </a:r>
            <a:endParaRPr lang="en-US"/>
          </a:p>
        </p:txBody>
      </p:sp>
      <p:sp>
        <p:nvSpPr>
          <p:cNvPr id="18" name="Content Placeholder 3">
            <a:extLst>
              <a:ext uri="{FF2B5EF4-FFF2-40B4-BE49-F238E27FC236}">
                <a16:creationId xmlns:a16="http://schemas.microsoft.com/office/drawing/2014/main" id="{B80AF6F4-9DB5-1E40-8FD7-A077302BCB72}"/>
              </a:ext>
            </a:extLst>
          </p:cNvPr>
          <p:cNvSpPr>
            <a:spLocks noGrp="1"/>
          </p:cNvSpPr>
          <p:nvPr>
            <p:ph sz="quarter" idx="33" hasCustomPrompt="1"/>
          </p:nvPr>
        </p:nvSpPr>
        <p:spPr>
          <a:xfrm>
            <a:off x="6229101" y="1920826"/>
            <a:ext cx="5249136" cy="4104000"/>
          </a:xfrm>
          <a:prstGeom prst="rect">
            <a:avLst/>
          </a:prstGeom>
        </p:spPr>
        <p:txBody>
          <a:bodyPr lIns="234000" tIns="46800" rIns="90000" anchor="t" anchorCtr="0"/>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text or graphic</a:t>
            </a:r>
            <a:endParaRPr lang="en-US"/>
          </a:p>
        </p:txBody>
      </p:sp>
      <p:sp>
        <p:nvSpPr>
          <p:cNvPr id="12" name="Text Placeholder 2">
            <a:extLst>
              <a:ext uri="{FF2B5EF4-FFF2-40B4-BE49-F238E27FC236}">
                <a16:creationId xmlns:a16="http://schemas.microsoft.com/office/drawing/2014/main" id="{2B2F2F08-2A85-E949-A19C-1C47098C0562}"/>
              </a:ext>
            </a:extLst>
          </p:cNvPr>
          <p:cNvSpPr>
            <a:spLocks noGrp="1"/>
          </p:cNvSpPr>
          <p:nvPr>
            <p:ph type="body" sz="quarter" idx="34" hasCustomPrompt="1"/>
          </p:nvPr>
        </p:nvSpPr>
        <p:spPr>
          <a:xfrm>
            <a:off x="6363753" y="1454400"/>
            <a:ext cx="5235145"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3" name="Text Placeholder 3">
            <a:extLst>
              <a:ext uri="{FF2B5EF4-FFF2-40B4-BE49-F238E27FC236}">
                <a16:creationId xmlns:a16="http://schemas.microsoft.com/office/drawing/2014/main" id="{2D192E0D-51D8-8741-8CF1-507B245282EF}"/>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15" name="Text Placeholder 2">
            <a:extLst>
              <a:ext uri="{FF2B5EF4-FFF2-40B4-BE49-F238E27FC236}">
                <a16:creationId xmlns:a16="http://schemas.microsoft.com/office/drawing/2014/main" id="{43AD4C3F-7EEC-714C-96F4-EB519A1B9E33}"/>
              </a:ext>
            </a:extLst>
          </p:cNvPr>
          <p:cNvSpPr>
            <a:spLocks noGrp="1"/>
          </p:cNvSpPr>
          <p:nvPr>
            <p:ph type="body" sz="quarter" idx="26" hasCustomPrompt="1"/>
          </p:nvPr>
        </p:nvSpPr>
        <p:spPr>
          <a:xfrm>
            <a:off x="860855" y="1454024"/>
            <a:ext cx="5235145"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1" name="Text Placeholder 2">
            <a:extLst>
              <a:ext uri="{FF2B5EF4-FFF2-40B4-BE49-F238E27FC236}">
                <a16:creationId xmlns:a16="http://schemas.microsoft.com/office/drawing/2014/main" id="{DAD00B27-46BC-494E-8C33-50E6A61ED150}"/>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39FFD03E-8F1C-9C9C-25CD-856648E9E960}"/>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2212017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7" userDrawn="1">
          <p15:clr>
            <a:srgbClr val="FBAE40"/>
          </p15:clr>
        </p15:guide>
        <p15:guide id="2" pos="361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graphic 70-30 WHT">
    <p:bg>
      <p:bgPr>
        <a:solidFill>
          <a:schemeClr val="tx1"/>
        </a:solidFill>
        <a:effectLst/>
      </p:bgPr>
    </p:bg>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180B4B64-6E63-0848-BA15-59D8E619C462}"/>
              </a:ext>
            </a:extLst>
          </p:cNvPr>
          <p:cNvSpPr>
            <a:spLocks noGrp="1"/>
          </p:cNvSpPr>
          <p:nvPr>
            <p:ph sz="quarter" idx="24" hasCustomPrompt="1"/>
          </p:nvPr>
        </p:nvSpPr>
        <p:spPr>
          <a:xfrm>
            <a:off x="839788" y="1922400"/>
            <a:ext cx="6946471"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text or graphic</a:t>
            </a:r>
            <a:endParaRPr lang="en-US"/>
          </a:p>
        </p:txBody>
      </p:sp>
      <p:sp>
        <p:nvSpPr>
          <p:cNvPr id="17" name="Content Placeholder 3">
            <a:extLst>
              <a:ext uri="{FF2B5EF4-FFF2-40B4-BE49-F238E27FC236}">
                <a16:creationId xmlns:a16="http://schemas.microsoft.com/office/drawing/2014/main" id="{0B9C2FAA-B3BA-CD4F-9534-EC7E429AE304}"/>
              </a:ext>
            </a:extLst>
          </p:cNvPr>
          <p:cNvSpPr>
            <a:spLocks noGrp="1"/>
          </p:cNvSpPr>
          <p:nvPr>
            <p:ph sz="quarter" idx="31" hasCustomPrompt="1"/>
          </p:nvPr>
        </p:nvSpPr>
        <p:spPr>
          <a:xfrm>
            <a:off x="8240842" y="1922400"/>
            <a:ext cx="3190746"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2" name="Text Placeholder 2">
            <a:extLst>
              <a:ext uri="{FF2B5EF4-FFF2-40B4-BE49-F238E27FC236}">
                <a16:creationId xmlns:a16="http://schemas.microsoft.com/office/drawing/2014/main" id="{BF556719-F805-F84E-BA12-561CB3871A33}"/>
              </a:ext>
            </a:extLst>
          </p:cNvPr>
          <p:cNvSpPr>
            <a:spLocks noGrp="1"/>
          </p:cNvSpPr>
          <p:nvPr>
            <p:ph type="body" sz="quarter" idx="26" hasCustomPrompt="1"/>
          </p:nvPr>
        </p:nvSpPr>
        <p:spPr>
          <a:xfrm>
            <a:off x="860855" y="1454400"/>
            <a:ext cx="6946470"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3" name="Text Placeholder 2">
            <a:extLst>
              <a:ext uri="{FF2B5EF4-FFF2-40B4-BE49-F238E27FC236}">
                <a16:creationId xmlns:a16="http://schemas.microsoft.com/office/drawing/2014/main" id="{BF2480FF-6D73-2246-BEA4-58B41C3B3606}"/>
              </a:ext>
            </a:extLst>
          </p:cNvPr>
          <p:cNvSpPr>
            <a:spLocks noGrp="1"/>
          </p:cNvSpPr>
          <p:nvPr>
            <p:ph type="body" sz="quarter" idx="32" hasCustomPrompt="1"/>
          </p:nvPr>
        </p:nvSpPr>
        <p:spPr>
          <a:xfrm>
            <a:off x="8259759" y="1454400"/>
            <a:ext cx="3181435"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5" name="Text Placeholder 3">
            <a:extLst>
              <a:ext uri="{FF2B5EF4-FFF2-40B4-BE49-F238E27FC236}">
                <a16:creationId xmlns:a16="http://schemas.microsoft.com/office/drawing/2014/main" id="{95075F09-559D-A845-A7DA-FFF2CCC12068}"/>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11" name="Text Placeholder 2">
            <a:extLst>
              <a:ext uri="{FF2B5EF4-FFF2-40B4-BE49-F238E27FC236}">
                <a16:creationId xmlns:a16="http://schemas.microsoft.com/office/drawing/2014/main" id="{4802500E-C4B1-2847-874C-484F8BF77BEB}"/>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9D71844B-0EA3-E2CF-80D1-00C675E8FB28}"/>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587024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257" userDrawn="1">
          <p15:clr>
            <a:srgbClr val="FBAE40"/>
          </p15:clr>
        </p15:guide>
        <p15:guide id="2" pos="48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ic 30-70 WHT">
    <p:bg>
      <p:bgPr>
        <a:solidFill>
          <a:schemeClr val="tx1"/>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B9C2FAA-B3BA-CD4F-9534-EC7E429AE304}"/>
              </a:ext>
            </a:extLst>
          </p:cNvPr>
          <p:cNvSpPr>
            <a:spLocks noGrp="1"/>
          </p:cNvSpPr>
          <p:nvPr>
            <p:ph sz="quarter" idx="31" hasCustomPrompt="1"/>
          </p:nvPr>
        </p:nvSpPr>
        <p:spPr>
          <a:xfrm>
            <a:off x="839788" y="1922400"/>
            <a:ext cx="3144837"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4" name="Content Placeholder 3">
            <a:extLst>
              <a:ext uri="{FF2B5EF4-FFF2-40B4-BE49-F238E27FC236}">
                <a16:creationId xmlns:a16="http://schemas.microsoft.com/office/drawing/2014/main" id="{180B4B64-6E63-0848-BA15-59D8E619C462}"/>
              </a:ext>
            </a:extLst>
          </p:cNvPr>
          <p:cNvSpPr>
            <a:spLocks noGrp="1"/>
          </p:cNvSpPr>
          <p:nvPr>
            <p:ph sz="quarter" idx="24" hasCustomPrompt="1"/>
          </p:nvPr>
        </p:nvSpPr>
        <p:spPr>
          <a:xfrm>
            <a:off x="4456253" y="1922400"/>
            <a:ext cx="6895960"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3" name="Text Placeholder 3">
            <a:extLst>
              <a:ext uri="{FF2B5EF4-FFF2-40B4-BE49-F238E27FC236}">
                <a16:creationId xmlns:a16="http://schemas.microsoft.com/office/drawing/2014/main" id="{593DF976-26C4-9944-9072-D2DACB610B1B}"/>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16" name="Text Placeholder 2">
            <a:extLst>
              <a:ext uri="{FF2B5EF4-FFF2-40B4-BE49-F238E27FC236}">
                <a16:creationId xmlns:a16="http://schemas.microsoft.com/office/drawing/2014/main" id="{3BBDD6DF-8FDB-2E40-BF4C-AC8BEBE4D7A5}"/>
              </a:ext>
            </a:extLst>
          </p:cNvPr>
          <p:cNvSpPr>
            <a:spLocks noGrp="1"/>
          </p:cNvSpPr>
          <p:nvPr>
            <p:ph type="body" sz="quarter" idx="26" hasCustomPrompt="1"/>
          </p:nvPr>
        </p:nvSpPr>
        <p:spPr>
          <a:xfrm>
            <a:off x="860855" y="1454400"/>
            <a:ext cx="3144837"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2" name="Text Placeholder 2">
            <a:extLst>
              <a:ext uri="{FF2B5EF4-FFF2-40B4-BE49-F238E27FC236}">
                <a16:creationId xmlns:a16="http://schemas.microsoft.com/office/drawing/2014/main" id="{116E8846-9EB3-8144-9867-5DDA8976832F}"/>
              </a:ext>
            </a:extLst>
          </p:cNvPr>
          <p:cNvSpPr>
            <a:spLocks noGrp="1"/>
          </p:cNvSpPr>
          <p:nvPr>
            <p:ph type="body" sz="quarter" idx="32" hasCustomPrompt="1"/>
          </p:nvPr>
        </p:nvSpPr>
        <p:spPr>
          <a:xfrm>
            <a:off x="4473379" y="1454400"/>
            <a:ext cx="690416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0" name="Text Placeholder 2">
            <a:extLst>
              <a:ext uri="{FF2B5EF4-FFF2-40B4-BE49-F238E27FC236}">
                <a16:creationId xmlns:a16="http://schemas.microsoft.com/office/drawing/2014/main" id="{311EF073-3B9B-104D-AA6F-2B44B7A3DBD3}"/>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4A2004DC-9B6C-2B59-5A97-803CBFC24CB7}"/>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252264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422" userDrawn="1">
          <p15:clr>
            <a:srgbClr val="FBAE40"/>
          </p15:clr>
        </p15:guide>
        <p15:guide id="2" pos="287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graphic 33s WHT">
    <p:bg>
      <p:bgPr>
        <a:solidFill>
          <a:schemeClr val="tx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39788" y="1922399"/>
            <a:ext cx="3202823"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9" name="Content Placeholder 3">
            <a:extLst>
              <a:ext uri="{FF2B5EF4-FFF2-40B4-BE49-F238E27FC236}">
                <a16:creationId xmlns:a16="http://schemas.microsoft.com/office/drawing/2014/main" id="{7CDF9773-ECAE-B145-8ADD-9556302FC126}"/>
              </a:ext>
            </a:extLst>
          </p:cNvPr>
          <p:cNvSpPr>
            <a:spLocks noGrp="1"/>
          </p:cNvSpPr>
          <p:nvPr>
            <p:ph sz="quarter" idx="35" hasCustomPrompt="1"/>
          </p:nvPr>
        </p:nvSpPr>
        <p:spPr>
          <a:xfrm>
            <a:off x="4505387" y="1922399"/>
            <a:ext cx="3204000"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20" name="Content Placeholder 3">
            <a:extLst>
              <a:ext uri="{FF2B5EF4-FFF2-40B4-BE49-F238E27FC236}">
                <a16:creationId xmlns:a16="http://schemas.microsoft.com/office/drawing/2014/main" id="{4C0D6D18-1B76-B949-87EA-1424F615476D}"/>
              </a:ext>
            </a:extLst>
          </p:cNvPr>
          <p:cNvSpPr>
            <a:spLocks noGrp="1"/>
          </p:cNvSpPr>
          <p:nvPr>
            <p:ph sz="quarter" idx="36" hasCustomPrompt="1"/>
          </p:nvPr>
        </p:nvSpPr>
        <p:spPr>
          <a:xfrm>
            <a:off x="8179359" y="1922399"/>
            <a:ext cx="3198182"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3" name="Text Placeholder 2">
            <a:extLst>
              <a:ext uri="{FF2B5EF4-FFF2-40B4-BE49-F238E27FC236}">
                <a16:creationId xmlns:a16="http://schemas.microsoft.com/office/drawing/2014/main" id="{DE3A9763-B2B0-F541-A80C-DCD93B27E3F5}"/>
              </a:ext>
            </a:extLst>
          </p:cNvPr>
          <p:cNvSpPr>
            <a:spLocks noGrp="1"/>
          </p:cNvSpPr>
          <p:nvPr>
            <p:ph type="body" sz="quarter" idx="37" hasCustomPrompt="1"/>
          </p:nvPr>
        </p:nvSpPr>
        <p:spPr>
          <a:xfrm>
            <a:off x="4505387" y="1454400"/>
            <a:ext cx="3198183"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4" name="Text Placeholder 2">
            <a:extLst>
              <a:ext uri="{FF2B5EF4-FFF2-40B4-BE49-F238E27FC236}">
                <a16:creationId xmlns:a16="http://schemas.microsoft.com/office/drawing/2014/main" id="{C31EF396-89FE-8948-ABD1-AE39923E1338}"/>
              </a:ext>
            </a:extLst>
          </p:cNvPr>
          <p:cNvSpPr>
            <a:spLocks noGrp="1"/>
          </p:cNvSpPr>
          <p:nvPr>
            <p:ph type="body" sz="quarter" idx="38" hasCustomPrompt="1"/>
          </p:nvPr>
        </p:nvSpPr>
        <p:spPr>
          <a:xfrm>
            <a:off x="8179360" y="1454400"/>
            <a:ext cx="319818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7" name="Text Placeholder 3">
            <a:extLst>
              <a:ext uri="{FF2B5EF4-FFF2-40B4-BE49-F238E27FC236}">
                <a16:creationId xmlns:a16="http://schemas.microsoft.com/office/drawing/2014/main" id="{CF199BDA-E836-9C4B-A432-407C201E36F0}"/>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21" name="Text Placeholder 2">
            <a:extLst>
              <a:ext uri="{FF2B5EF4-FFF2-40B4-BE49-F238E27FC236}">
                <a16:creationId xmlns:a16="http://schemas.microsoft.com/office/drawing/2014/main" id="{F218DBA2-DBB4-E444-BCDA-00C99E668DB7}"/>
              </a:ext>
            </a:extLst>
          </p:cNvPr>
          <p:cNvSpPr>
            <a:spLocks noGrp="1"/>
          </p:cNvSpPr>
          <p:nvPr>
            <p:ph type="body" sz="quarter" idx="26" hasCustomPrompt="1"/>
          </p:nvPr>
        </p:nvSpPr>
        <p:spPr>
          <a:xfrm>
            <a:off x="860856" y="1454400"/>
            <a:ext cx="3198184"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5" name="Text Placeholder 2">
            <a:extLst>
              <a:ext uri="{FF2B5EF4-FFF2-40B4-BE49-F238E27FC236}">
                <a16:creationId xmlns:a16="http://schemas.microsoft.com/office/drawing/2014/main" id="{40AE4808-BE25-144A-8F5E-B237CDDEAA2B}"/>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EA5739F9-49EE-1699-1810-C96D6A7416F0}"/>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0107483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pos="2460" userDrawn="1">
          <p15:clr>
            <a:srgbClr val="FBAE40"/>
          </p15:clr>
        </p15:guide>
        <p15:guide id="6" pos="4768" userDrawn="1">
          <p15:clr>
            <a:srgbClr val="FBAE40"/>
          </p15:clr>
        </p15:guide>
        <p15:guide id="7" pos="2910" userDrawn="1">
          <p15:clr>
            <a:srgbClr val="FBAE40"/>
          </p15:clr>
        </p15:guide>
        <p15:guide id="8" pos="52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graphic 25s WHT">
    <p:bg>
      <p:bgPr>
        <a:solidFill>
          <a:schemeClr val="tx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a:t>Insert chart, table or graphic</a:t>
            </a:r>
            <a:endParaRPr lang="en-US"/>
          </a:p>
        </p:txBody>
      </p:sp>
      <p:sp>
        <p:nvSpPr>
          <p:cNvPr id="19" name="Text Placeholder 2">
            <a:extLst>
              <a:ext uri="{FF2B5EF4-FFF2-40B4-BE49-F238E27FC236}">
                <a16:creationId xmlns:a16="http://schemas.microsoft.com/office/drawing/2014/main" id="{309D6751-FAD1-FE4E-A24B-D1FD6828F6F0}"/>
              </a:ext>
            </a:extLst>
          </p:cNvPr>
          <p:cNvSpPr>
            <a:spLocks noGrp="1"/>
          </p:cNvSpPr>
          <p:nvPr>
            <p:ph type="body" sz="quarter" idx="26" hasCustomPrompt="1"/>
          </p:nvPr>
        </p:nvSpPr>
        <p:spPr>
          <a:xfrm>
            <a:off x="860854" y="1454400"/>
            <a:ext cx="2249901"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13" name="Text Placeholder 2">
            <a:extLst>
              <a:ext uri="{FF2B5EF4-FFF2-40B4-BE49-F238E27FC236}">
                <a16:creationId xmlns:a16="http://schemas.microsoft.com/office/drawing/2014/main" id="{FB8F8E75-3852-DA47-816C-953A8F4E3731}"/>
              </a:ext>
            </a:extLst>
          </p:cNvPr>
          <p:cNvSpPr>
            <a:spLocks noGrp="1"/>
          </p:cNvSpPr>
          <p:nvPr>
            <p:ph type="body" sz="quarter" idx="39" hasCustomPrompt="1"/>
          </p:nvPr>
        </p:nvSpPr>
        <p:spPr>
          <a:xfrm>
            <a:off x="3611304" y="1454400"/>
            <a:ext cx="224990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20" name="Text Placeholder 2">
            <a:extLst>
              <a:ext uri="{FF2B5EF4-FFF2-40B4-BE49-F238E27FC236}">
                <a16:creationId xmlns:a16="http://schemas.microsoft.com/office/drawing/2014/main" id="{92D8B2BC-36F4-524F-B30A-99EE2F5E66C7}"/>
              </a:ext>
            </a:extLst>
          </p:cNvPr>
          <p:cNvSpPr>
            <a:spLocks noGrp="1"/>
          </p:cNvSpPr>
          <p:nvPr>
            <p:ph type="body" sz="quarter" idx="40" hasCustomPrompt="1"/>
          </p:nvPr>
        </p:nvSpPr>
        <p:spPr>
          <a:xfrm>
            <a:off x="6361755" y="1454400"/>
            <a:ext cx="224990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21" name="Text Placeholder 2">
            <a:extLst>
              <a:ext uri="{FF2B5EF4-FFF2-40B4-BE49-F238E27FC236}">
                <a16:creationId xmlns:a16="http://schemas.microsoft.com/office/drawing/2014/main" id="{385ACBD5-8B05-D447-A7B4-5054209C8EA1}"/>
              </a:ext>
            </a:extLst>
          </p:cNvPr>
          <p:cNvSpPr>
            <a:spLocks noGrp="1"/>
          </p:cNvSpPr>
          <p:nvPr>
            <p:ph type="body" sz="quarter" idx="41" hasCustomPrompt="1"/>
          </p:nvPr>
        </p:nvSpPr>
        <p:spPr>
          <a:xfrm>
            <a:off x="9106124" y="1454400"/>
            <a:ext cx="2246089"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a:t>Edit graphic title text</a:t>
            </a:r>
          </a:p>
        </p:txBody>
      </p:sp>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a:t>Edit text</a:t>
            </a:r>
          </a:p>
        </p:txBody>
      </p:sp>
      <p:sp>
        <p:nvSpPr>
          <p:cNvPr id="15" name="Text Placeholder 2">
            <a:extLst>
              <a:ext uri="{FF2B5EF4-FFF2-40B4-BE49-F238E27FC236}">
                <a16:creationId xmlns:a16="http://schemas.microsoft.com/office/drawing/2014/main" id="{059896EC-C1AD-F541-ADC3-E060CFBCDE08}"/>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a:t>Source text</a:t>
            </a:r>
          </a:p>
        </p:txBody>
      </p:sp>
      <p:sp>
        <p:nvSpPr>
          <p:cNvPr id="2" name="TextBox 1">
            <a:extLst>
              <a:ext uri="{FF2B5EF4-FFF2-40B4-BE49-F238E27FC236}">
                <a16:creationId xmlns:a16="http://schemas.microsoft.com/office/drawing/2014/main" id="{B83CD24A-08F8-AF38-0952-4A9BCAA9C899}"/>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046612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userDrawn="1">
          <p15:clr>
            <a:srgbClr val="FBAE40"/>
          </p15:clr>
        </p15:guide>
        <p15:guide id="11" pos="2335" userDrawn="1">
          <p15:clr>
            <a:srgbClr val="FBAE40"/>
          </p15:clr>
        </p15:guide>
        <p15:guide id="13" pos="1883" userDrawn="1">
          <p15:clr>
            <a:srgbClr val="FBAE40"/>
          </p15:clr>
        </p15:guide>
        <p15:guide id="15" pos="3613" userDrawn="1">
          <p15:clr>
            <a:srgbClr val="FBAE40"/>
          </p15:clr>
        </p15:guide>
        <p15:guide id="16" pos="4067" userDrawn="1">
          <p15:clr>
            <a:srgbClr val="FBAE40"/>
          </p15:clr>
        </p15:guide>
        <p15:guide id="18" pos="579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02377715"/>
      </p:ext>
    </p:extLst>
  </p:cSld>
  <p:clrMap bg1="lt1" tx1="dk1" bg2="dk2" tx2="lt2" accent1="accent1" accent2="accent2" accent3="accent3" accent4="accent4" accent5="accent5" accent6="accent6" hlink="hlink" folHlink="folHlink"/>
  <p:sldLayoutIdLst>
    <p:sldLayoutId id="2147483821" r:id="rId1"/>
    <p:sldLayoutId id="2147483828" r:id="rId2"/>
    <p:sldLayoutId id="2147483813" r:id="rId3"/>
    <p:sldLayoutId id="2147483814" r:id="rId4"/>
    <p:sldLayoutId id="2147483815" r:id="rId5"/>
    <p:sldLayoutId id="2147483816" r:id="rId6"/>
    <p:sldLayoutId id="2147483817" r:id="rId7"/>
    <p:sldLayoutId id="2147483818" r:id="rId8"/>
    <p:sldLayoutId id="2147483819" r:id="rId9"/>
    <p:sldLayoutId id="2147483829" r:id="rId10"/>
    <p:sldLayoutId id="2147483834" r:id="rId11"/>
    <p:sldLayoutId id="2147483822" r:id="rId12"/>
    <p:sldLayoutId id="2147483823" r:id="rId13"/>
    <p:sldLayoutId id="2147483824" r:id="rId14"/>
    <p:sldLayoutId id="2147483825" r:id="rId15"/>
    <p:sldLayoutId id="2147483826" r:id="rId16"/>
    <p:sldLayoutId id="2147483827" r:id="rId17"/>
    <p:sldLayoutId id="2147483833" r:id="rId18"/>
    <p:sldLayoutId id="2147483830" r:id="rId19"/>
    <p:sldLayoutId id="2147483835" r:id="rId20"/>
    <p:sldLayoutId id="2147483836" r:id="rId21"/>
    <p:sldLayoutId id="2147483837" r:id="rId22"/>
    <p:sldLayoutId id="2147483838" r:id="rId23"/>
    <p:sldLayoutId id="2147483839" r:id="rId24"/>
  </p:sldLayoutIdLst>
  <p:hf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4" pos="7080" userDrawn="1">
          <p15:clr>
            <a:srgbClr val="F26B43"/>
          </p15:clr>
        </p15:guide>
        <p15:guide id="25" orient="horz" pos="2160" userDrawn="1">
          <p15:clr>
            <a:srgbClr val="F26B43"/>
          </p15:clr>
        </p15:guide>
        <p15:guide id="26" pos="600" userDrawn="1">
          <p15:clr>
            <a:srgbClr val="F26B43"/>
          </p15:clr>
        </p15:guide>
        <p15:guide id="27" pos="3840" userDrawn="1">
          <p15:clr>
            <a:srgbClr val="F26B43"/>
          </p15:clr>
        </p15:guide>
        <p15:guide id="28" orient="horz" pos="3975" userDrawn="1">
          <p15:clr>
            <a:srgbClr val="F26B43"/>
          </p15:clr>
        </p15:guide>
        <p15:guide id="29" orient="horz" pos="1253" userDrawn="1">
          <p15:clr>
            <a:srgbClr val="F26B43"/>
          </p15:clr>
        </p15:guide>
        <p15:guide id="30" orient="horz" pos="3690" userDrawn="1">
          <p15:clr>
            <a:srgbClr val="F26B43"/>
          </p15:clr>
        </p15:guide>
        <p15:guide id="31" orient="horz" pos="3350" userDrawn="1">
          <p15:clr>
            <a:srgbClr val="F26B43"/>
          </p15:clr>
        </p15:guide>
        <p15:guide id="34" orient="horz" pos="91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bit.ly/3swKgrQ" TargetMode="External"/><Relationship Id="rId4" Type="http://schemas.openxmlformats.org/officeDocument/2006/relationships/hyperlink" Target="https://www.gwi.com/reports/millennial-marketers-guide"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bit.ly/3swKgrQ"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blog.gwi.com/chart-of-the-week/cinema-vibe-check/" TargetMode="External"/><Relationship Id="rId7" Type="http://schemas.openxmlformats.org/officeDocument/2006/relationships/hyperlink" Target="https://bit.ly/3TDuck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hyperlink" Target="https://www.nytimes.com/2022/10/06/business/media/netflix-glass-onion-theaters.html" TargetMode="External"/><Relationship Id="rId4" Type="http://schemas.openxmlformats.org/officeDocument/2006/relationships/hyperlink" Target="https://www.usatoday.com/story/money/reviewed/2021/12/12/hbo-max-deal-the-matrix-resurrections-special-offer/644863400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bit.ly/3faEE3u" TargetMode="External"/><Relationship Id="rId4" Type="http://schemas.openxmlformats.org/officeDocument/2006/relationships/hyperlink" Target="https://www.businessinsider.com/guides/tech/disney-plus-bundle" TargetMode="Externa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alpha.globalwebindex.com/chart-builder/questions/gwi-mys-lno.q134"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bit.ly/3U43Pnn" TargetMode="External"/><Relationship Id="rId5" Type="http://schemas.openxmlformats.org/officeDocument/2006/relationships/hyperlink" Target="https://www.google.com/url?sa=t&amp;rct=j&amp;q=&amp;esrc=s&amp;source=web&amp;cd=&amp;cad=rja&amp;uact=8&amp;ved=2ahUKEwib1MH5ld76AhVuEVkFHRCgB6IQvOMEKAB6BAgIEAE&amp;url=https%3A%2F%2Fwww.cnbc.com%2F2022%2F10%2F13%2Fnetflix-to-charge-6point99-a-month-for-ad-supported-tier-starting-nov-3.html&amp;usg=AOvVaw0GDxoHwZt0UaYF4J8ocjLQ" TargetMode="External"/><Relationship Id="rId4" Type="http://schemas.openxmlformats.org/officeDocument/2006/relationships/chart" Target="../charts/char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it.ly/3TCZFmu" TargetMode="External"/><Relationship Id="rId1" Type="http://schemas.openxmlformats.org/officeDocument/2006/relationships/slideLayout" Target="../slideLayouts/slideLayout24.xml"/><Relationship Id="rId6" Type="http://schemas.openxmlformats.org/officeDocument/2006/relationships/hyperlink" Target="https://bit.ly/3zmVSli" TargetMode="External"/><Relationship Id="rId5" Type="http://schemas.openxmlformats.org/officeDocument/2006/relationships/hyperlink" Target="https://bit.ly/3DhJofH" TargetMode="External"/><Relationship Id="rId4" Type="http://schemas.openxmlformats.org/officeDocument/2006/relationships/hyperlink" Target="https://bit.ly/3W2ElI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s://bit.ly/3eRLpXX"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bit.ly/3TYdz2h"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bit.ly/3W7MpI2" TargetMode="External"/><Relationship Id="rId4" Type="http://schemas.openxmlformats.org/officeDocument/2006/relationships/hyperlink" Target="https://www.nytimes.com/2022/10/18/business/media/netflix-subscribers-earnings.html"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bit.ly/3W7MpI2"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bit.ly/3DeS32q" TargetMode="External"/><Relationship Id="rId4" Type="http://schemas.openxmlformats.org/officeDocument/2006/relationships/hyperlink" Target="https://www.nbcnews.com/pop-culture/tv/game-thrones-gone-so-are-some-hbo-subscribers-n10078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5448FA-668C-4946-8752-3D45797AD9F5}"/>
              </a:ext>
            </a:extLst>
          </p:cNvPr>
          <p:cNvSpPr>
            <a:spLocks noGrp="1"/>
          </p:cNvSpPr>
          <p:nvPr>
            <p:ph type="body" sz="quarter" idx="13"/>
          </p:nvPr>
        </p:nvSpPr>
        <p:spPr>
          <a:xfrm>
            <a:off x="831551" y="1616214"/>
            <a:ext cx="5467650" cy="2308324"/>
          </a:xfrm>
        </p:spPr>
        <p:txBody>
          <a:bodyPr/>
          <a:lstStyle/>
          <a:p>
            <a:r>
              <a:rPr lang="en-US" dirty="0"/>
              <a:t>Watch, </a:t>
            </a:r>
            <a:br>
              <a:rPr lang="en-US" dirty="0"/>
            </a:br>
            <a:r>
              <a:rPr lang="en-US" dirty="0"/>
              <a:t>cancel, and </a:t>
            </a:r>
            <a:br>
              <a:rPr lang="en-US" dirty="0"/>
            </a:br>
            <a:r>
              <a:rPr lang="en-US" dirty="0"/>
              <a:t>go streamers</a:t>
            </a:r>
          </a:p>
        </p:txBody>
      </p:sp>
      <p:pic>
        <p:nvPicPr>
          <p:cNvPr id="18" name="Picture 17" descr="A picture containing text, indoor, electronics, television&#10;&#10;Description automatically generated">
            <a:extLst>
              <a:ext uri="{FF2B5EF4-FFF2-40B4-BE49-F238E27FC236}">
                <a16:creationId xmlns:a16="http://schemas.microsoft.com/office/drawing/2014/main" id="{B4FD4186-1CF5-B630-8715-5D5F9AAB906C}"/>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2789487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92B40-4E76-9A4C-BE15-D6AC1789E23F}"/>
              </a:ext>
            </a:extLst>
          </p:cNvPr>
          <p:cNvSpPr>
            <a:spLocks noGrp="1"/>
          </p:cNvSpPr>
          <p:nvPr>
            <p:ph type="body" sz="quarter" idx="13"/>
          </p:nvPr>
        </p:nvSpPr>
        <p:spPr>
          <a:xfrm>
            <a:off x="850210" y="1616214"/>
            <a:ext cx="7934975" cy="1569660"/>
          </a:xfrm>
        </p:spPr>
        <p:txBody>
          <a:bodyPr/>
          <a:lstStyle/>
          <a:p>
            <a:r>
              <a:rPr lang="en-US" dirty="0"/>
              <a:t>Consumers who consider cancelling </a:t>
            </a:r>
          </a:p>
        </p:txBody>
      </p:sp>
    </p:spTree>
    <p:extLst>
      <p:ext uri="{BB962C8B-B14F-4D97-AF65-F5344CB8AC3E}">
        <p14:creationId xmlns:p14="http://schemas.microsoft.com/office/powerpoint/2010/main" val="59836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AC040943-DA07-5CBF-A282-DA0C3BFA90D1}"/>
              </a:ext>
            </a:extLst>
          </p:cNvPr>
          <p:cNvGraphicFramePr>
            <a:graphicFrameLocks noGrp="1"/>
          </p:cNvGraphicFramePr>
          <p:nvPr>
            <p:ph sz="quarter" idx="24"/>
            <p:extLst>
              <p:ext uri="{D42A27DB-BD31-4B8C-83A1-F6EECF244321}">
                <p14:modId xmlns:p14="http://schemas.microsoft.com/office/powerpoint/2010/main" val="2970282761"/>
              </p:ext>
            </p:extLst>
          </p:nvPr>
        </p:nvGraphicFramePr>
        <p:xfrm>
          <a:off x="883785" y="1922463"/>
          <a:ext cx="694690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12">
            <a:extLst>
              <a:ext uri="{FF2B5EF4-FFF2-40B4-BE49-F238E27FC236}">
                <a16:creationId xmlns:a16="http://schemas.microsoft.com/office/drawing/2014/main" id="{BD02C8E2-69B7-3710-988F-A3036A451029}"/>
              </a:ext>
            </a:extLst>
          </p:cNvPr>
          <p:cNvSpPr>
            <a:spLocks noGrp="1"/>
          </p:cNvSpPr>
          <p:nvPr>
            <p:ph sz="quarter" idx="31"/>
          </p:nvPr>
        </p:nvSpPr>
        <p:spPr>
          <a:xfrm>
            <a:off x="8250385" y="1454400"/>
            <a:ext cx="3080760" cy="4365610"/>
          </a:xfrm>
        </p:spPr>
        <p:txBody>
          <a:bodyPr/>
          <a:lstStyle/>
          <a:p>
            <a:r>
              <a:rPr lang="en-GB" sz="1000" dirty="0"/>
              <a:t>Streamers on average subscribe to 2.8  platforms, but </a:t>
            </a:r>
            <a:r>
              <a:rPr lang="en-US" sz="1000" dirty="0"/>
              <a:t>millennials subscribe on average to 3.1. They have also seen the highest growth in subscriptions year-on-year increasing 84% since 2015 according </a:t>
            </a:r>
            <a:br>
              <a:rPr lang="en-US" sz="1000" dirty="0"/>
            </a:br>
            <a:r>
              <a:rPr lang="en-US" sz="1000" dirty="0"/>
              <a:t>to our </a:t>
            </a:r>
            <a:r>
              <a:rPr lang="en-US" sz="1000" dirty="0">
                <a:hlinkClick r:id="rId4"/>
              </a:rPr>
              <a:t>millennials marketing guide</a:t>
            </a:r>
            <a:r>
              <a:rPr lang="en-US" sz="1000" dirty="0"/>
              <a:t>.</a:t>
            </a:r>
            <a:br>
              <a:rPr lang="en-US" sz="1000" dirty="0"/>
            </a:br>
            <a:br>
              <a:rPr lang="en-US" sz="1000" dirty="0"/>
            </a:br>
            <a:r>
              <a:rPr lang="en-US" sz="1000" dirty="0"/>
              <a:t>Competing for the attention of millennials and Gen Z in the streaming space is going </a:t>
            </a:r>
            <a:br>
              <a:rPr lang="en-US" sz="1000" dirty="0"/>
            </a:br>
            <a:r>
              <a:rPr lang="en-US" sz="1000" dirty="0"/>
              <a:t>to become increasingly difficult as the market saturates. With rising prices, millennials and Gen Z may be more </a:t>
            </a:r>
            <a:br>
              <a:rPr lang="en-US" sz="1000" dirty="0"/>
            </a:br>
            <a:r>
              <a:rPr lang="en-US" sz="1000" dirty="0"/>
              <a:t>inclined to cancel – especially as multiple subscriptions can lead to large monthly bills.</a:t>
            </a:r>
          </a:p>
          <a:p>
            <a:r>
              <a:rPr lang="en-US" sz="1000" dirty="0"/>
              <a:t>But millennials spend more time watching streaming than traditional TV services, making streaming their most common </a:t>
            </a:r>
            <a:br>
              <a:rPr lang="en-US" sz="1000" dirty="0"/>
            </a:br>
            <a:r>
              <a:rPr lang="en-US" sz="1000" dirty="0"/>
              <a:t>form of entertainment consumption. Alongside paying for too many streaming services, lack of new content is a consideration too. </a:t>
            </a:r>
            <a:r>
              <a:rPr lang="en-US" sz="1000" dirty="0">
                <a:solidFill>
                  <a:schemeClr val="bg1"/>
                </a:solidFill>
                <a:latin typeface="Poppins" pitchFamily="2" charset="77"/>
                <a:cs typeface="Poppins" pitchFamily="2" charset="77"/>
              </a:rPr>
              <a:t>24% of millennial streamers have cancelled a service </a:t>
            </a:r>
            <a:r>
              <a:rPr lang="en-US" sz="1000" dirty="0"/>
              <a:t>due </a:t>
            </a:r>
            <a:br>
              <a:rPr lang="en-US" sz="1000" dirty="0"/>
            </a:br>
            <a:r>
              <a:rPr lang="en-US" sz="1000" dirty="0"/>
              <a:t>to lack of new content being added.</a:t>
            </a:r>
          </a:p>
          <a:p>
            <a:br>
              <a:rPr lang="en-US" sz="1000" dirty="0"/>
            </a:br>
            <a:endParaRPr lang="en-US" sz="1000" dirty="0"/>
          </a:p>
          <a:p>
            <a:endParaRPr lang="en-US" sz="1000" dirty="0"/>
          </a:p>
        </p:txBody>
      </p:sp>
      <p:sp>
        <p:nvSpPr>
          <p:cNvPr id="12" name="Text Placeholder 11">
            <a:extLst>
              <a:ext uri="{FF2B5EF4-FFF2-40B4-BE49-F238E27FC236}">
                <a16:creationId xmlns:a16="http://schemas.microsoft.com/office/drawing/2014/main" id="{A60B251F-A291-CB87-864A-F3FCC4FE60C1}"/>
              </a:ext>
            </a:extLst>
          </p:cNvPr>
          <p:cNvSpPr>
            <a:spLocks noGrp="1"/>
          </p:cNvSpPr>
          <p:nvPr>
            <p:ph type="body" sz="quarter" idx="26"/>
          </p:nvPr>
        </p:nvSpPr>
        <p:spPr>
          <a:xfrm>
            <a:off x="860855" y="1454400"/>
            <a:ext cx="6946470" cy="553998"/>
          </a:xfrm>
        </p:spPr>
        <p:txBody>
          <a:bodyPr/>
          <a:lstStyle/>
          <a:p>
            <a:r>
              <a:rPr lang="en-US" sz="1000" b="1" dirty="0"/>
              <a:t>Cancelation profile by demographic </a:t>
            </a:r>
          </a:p>
          <a:p>
            <a:r>
              <a:rPr lang="en-US" sz="900" dirty="0">
                <a:solidFill>
                  <a:schemeClr val="bg2"/>
                </a:solidFill>
              </a:rPr>
              <a:t>% of internet users and their plans to cancel streaming platforms by generation </a:t>
            </a:r>
          </a:p>
          <a:p>
            <a:endParaRPr lang="en-US" dirty="0"/>
          </a:p>
        </p:txBody>
      </p:sp>
      <p:sp>
        <p:nvSpPr>
          <p:cNvPr id="14" name="Text Placeholder 13">
            <a:extLst>
              <a:ext uri="{FF2B5EF4-FFF2-40B4-BE49-F238E27FC236}">
                <a16:creationId xmlns:a16="http://schemas.microsoft.com/office/drawing/2014/main" id="{D970AAA0-9BB1-DF55-8E29-BFE72FF02C9A}"/>
              </a:ext>
            </a:extLst>
          </p:cNvPr>
          <p:cNvSpPr>
            <a:spLocks noGrp="1"/>
          </p:cNvSpPr>
          <p:nvPr>
            <p:ph type="body" sz="quarter" idx="42"/>
          </p:nvPr>
        </p:nvSpPr>
        <p:spPr/>
        <p:txBody>
          <a:bodyPr/>
          <a:lstStyle/>
          <a:p>
            <a:r>
              <a:rPr lang="en-US" dirty="0"/>
              <a:t>Millennials consider cancelling the most </a:t>
            </a:r>
          </a:p>
        </p:txBody>
      </p:sp>
      <p:sp>
        <p:nvSpPr>
          <p:cNvPr id="11" name="Text Placeholder 10">
            <a:extLst>
              <a:ext uri="{FF2B5EF4-FFF2-40B4-BE49-F238E27FC236}">
                <a16:creationId xmlns:a16="http://schemas.microsoft.com/office/drawing/2014/main" id="{E8B56837-2D36-52A7-CCC1-60BCDB54FA45}"/>
              </a:ext>
            </a:extLst>
          </p:cNvPr>
          <p:cNvSpPr>
            <a:spLocks noGrp="1"/>
          </p:cNvSpPr>
          <p:nvPr>
            <p:ph type="body" sz="quarter" idx="25"/>
          </p:nvPr>
        </p:nvSpPr>
        <p:spPr>
          <a:xfrm>
            <a:off x="863894" y="6178900"/>
            <a:ext cx="10609420" cy="200055"/>
          </a:xfrm>
        </p:spPr>
        <p:txBody>
          <a:bodyPr/>
          <a:lstStyle/>
          <a:p>
            <a:r>
              <a:rPr lang="en-US" b="1" dirty="0"/>
              <a:t>Source: </a:t>
            </a:r>
            <a:r>
              <a:rPr lang="en-US" dirty="0"/>
              <a:t>GWI Zeitgeist June 2022 </a:t>
            </a:r>
            <a:r>
              <a:rPr lang="en-US" b="1" dirty="0"/>
              <a:t>Base: </a:t>
            </a:r>
            <a:r>
              <a:rPr lang="en-US" dirty="0">
                <a:solidFill>
                  <a:srgbClr val="000000"/>
                </a:solidFill>
                <a:effectLst/>
              </a:rPr>
              <a:t>3,558 internet users who are considering or have canceled one or more TV subscriptions aged 16-64 in 11 markets</a:t>
            </a:r>
          </a:p>
        </p:txBody>
      </p:sp>
      <p:pic>
        <p:nvPicPr>
          <p:cNvPr id="2" name="Picture 1" descr="Icon&#10;&#10;Description automatically generated with medium confidence">
            <a:hlinkClick r:id="rId5"/>
            <a:extLst>
              <a:ext uri="{FF2B5EF4-FFF2-40B4-BE49-F238E27FC236}">
                <a16:creationId xmlns:a16="http://schemas.microsoft.com/office/drawing/2014/main" id="{0F6E7997-10EA-BD94-C42D-670538A4D5A6}"/>
              </a:ext>
            </a:extLst>
          </p:cNvPr>
          <p:cNvPicPr>
            <a:picLocks noChangeAspect="1"/>
          </p:cNvPicPr>
          <p:nvPr/>
        </p:nvPicPr>
        <p:blipFill>
          <a:blip r:embed="rId6"/>
          <a:stretch>
            <a:fillRect/>
          </a:stretch>
        </p:blipFill>
        <p:spPr>
          <a:xfrm>
            <a:off x="7488776" y="1455833"/>
            <a:ext cx="144000" cy="144000"/>
          </a:xfrm>
          <a:prstGeom prst="rect">
            <a:avLst/>
          </a:prstGeom>
        </p:spPr>
      </p:pic>
      <p:cxnSp>
        <p:nvCxnSpPr>
          <p:cNvPr id="3" name="Straight Connector 2">
            <a:extLst>
              <a:ext uri="{FF2B5EF4-FFF2-40B4-BE49-F238E27FC236}">
                <a16:creationId xmlns:a16="http://schemas.microsoft.com/office/drawing/2014/main" id="{F8B9D125-6DAE-F536-BA8B-23D0D628FAB7}"/>
              </a:ext>
            </a:extLst>
          </p:cNvPr>
          <p:cNvCxnSpPr>
            <a:cxnSpLocks/>
          </p:cNvCxnSpPr>
          <p:nvPr/>
        </p:nvCxnSpPr>
        <p:spPr>
          <a:xfrm>
            <a:off x="7985150" y="1454400"/>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234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26B10-0A89-5BFE-B1A6-C28BBEE8E5B3}"/>
              </a:ext>
            </a:extLst>
          </p:cNvPr>
          <p:cNvSpPr>
            <a:spLocks noGrp="1"/>
          </p:cNvSpPr>
          <p:nvPr>
            <p:ph sz="quarter" idx="31"/>
          </p:nvPr>
        </p:nvSpPr>
        <p:spPr>
          <a:xfrm>
            <a:off x="839789" y="1449388"/>
            <a:ext cx="2861136" cy="4577012"/>
          </a:xfrm>
        </p:spPr>
        <p:txBody>
          <a:bodyPr/>
          <a:lstStyle/>
          <a:p>
            <a:r>
              <a:rPr lang="en-US" sz="1000" dirty="0"/>
              <a:t>The Asia Pacific region has the highest portion of consumers who are planning </a:t>
            </a:r>
            <a:br>
              <a:rPr lang="en-US" sz="1000" dirty="0"/>
            </a:br>
            <a:r>
              <a:rPr lang="en-US" sz="1000" dirty="0"/>
              <a:t>to cancel or have already cancelled </a:t>
            </a:r>
            <a:br>
              <a:rPr lang="en-US" sz="1000" dirty="0"/>
            </a:br>
            <a:r>
              <a:rPr lang="en-US" sz="1000" dirty="0"/>
              <a:t>a streaming service.</a:t>
            </a:r>
            <a:br>
              <a:rPr lang="en-US" sz="1000" dirty="0"/>
            </a:br>
            <a:br>
              <a:rPr lang="en-US" sz="1000" i="0" dirty="0">
                <a:solidFill>
                  <a:srgbClr val="191530"/>
                </a:solidFill>
                <a:effectLst/>
              </a:rPr>
            </a:br>
            <a:r>
              <a:rPr lang="en-US" sz="1000" i="0" dirty="0">
                <a:solidFill>
                  <a:srgbClr val="191530"/>
                </a:solidFill>
                <a:effectLst/>
              </a:rPr>
              <a:t>Streamers in APAC are </a:t>
            </a:r>
            <a:r>
              <a:rPr lang="en-US" sz="1000" dirty="0">
                <a:solidFill>
                  <a:srgbClr val="191530"/>
                </a:solidFill>
              </a:rPr>
              <a:t>10</a:t>
            </a:r>
            <a:r>
              <a:rPr lang="en-US" sz="1000" i="0" dirty="0">
                <a:solidFill>
                  <a:srgbClr val="191530"/>
                </a:solidFill>
                <a:effectLst/>
              </a:rPr>
              <a:t>% more likely to cancel because their favorite show was removed. APAC streamers are also </a:t>
            </a:r>
            <a:r>
              <a:rPr lang="en-US" sz="1000" dirty="0">
                <a:solidFill>
                  <a:srgbClr val="191530"/>
                </a:solidFill>
              </a:rPr>
              <a:t>9</a:t>
            </a:r>
            <a:r>
              <a:rPr lang="en-US" sz="1000" i="0" dirty="0">
                <a:solidFill>
                  <a:srgbClr val="191530"/>
                </a:solidFill>
                <a:effectLst/>
              </a:rPr>
              <a:t>% more likely to consider cancelling if another service has new content. </a:t>
            </a:r>
            <a:br>
              <a:rPr lang="en-US" sz="1000" dirty="0">
                <a:solidFill>
                  <a:srgbClr val="191530"/>
                </a:solidFill>
              </a:rPr>
            </a:br>
            <a:br>
              <a:rPr lang="en-US" sz="1000" dirty="0">
                <a:solidFill>
                  <a:srgbClr val="191530"/>
                </a:solidFill>
              </a:rPr>
            </a:br>
            <a:r>
              <a:rPr lang="en-US" sz="1000" dirty="0">
                <a:solidFill>
                  <a:srgbClr val="191530"/>
                </a:solidFill>
              </a:rPr>
              <a:t>Brand loyalty may be harder for streaming platforms in the region to hold onto. Consumers in APAC who are considering cancelling are 40% more likely than the average internet user to want brands to engage in community forums. Communicating with consumers on forums is a great way to keep customers engaged, and these consumers are also 32% more likely to promote a brand if they have access to exclusive content or services – favoring exclusivity, access and communication are key values for these consumers.</a:t>
            </a:r>
            <a:endParaRPr lang="en-US" dirty="0">
              <a:solidFill>
                <a:srgbClr val="191530"/>
              </a:solidFill>
            </a:endParaRPr>
          </a:p>
          <a:p>
            <a:endParaRPr lang="en-US" dirty="0">
              <a:solidFill>
                <a:srgbClr val="191530"/>
              </a:solidFill>
            </a:endParaRPr>
          </a:p>
          <a:p>
            <a:endParaRPr lang="en-US" dirty="0">
              <a:solidFill>
                <a:srgbClr val="191530"/>
              </a:solidFill>
            </a:endParaRPr>
          </a:p>
        </p:txBody>
      </p:sp>
      <p:graphicFrame>
        <p:nvGraphicFramePr>
          <p:cNvPr id="12" name="Content Placeholder 11">
            <a:extLst>
              <a:ext uri="{FF2B5EF4-FFF2-40B4-BE49-F238E27FC236}">
                <a16:creationId xmlns:a16="http://schemas.microsoft.com/office/drawing/2014/main" id="{52931325-9500-7A8E-FEE2-D59A114DDA2F}"/>
              </a:ext>
            </a:extLst>
          </p:cNvPr>
          <p:cNvGraphicFramePr>
            <a:graphicFrameLocks noGrp="1"/>
          </p:cNvGraphicFramePr>
          <p:nvPr>
            <p:ph sz="quarter" idx="24"/>
            <p:extLst>
              <p:ext uri="{D42A27DB-BD31-4B8C-83A1-F6EECF244321}">
                <p14:modId xmlns:p14="http://schemas.microsoft.com/office/powerpoint/2010/main" val="347587424"/>
              </p:ext>
            </p:extLst>
          </p:nvPr>
        </p:nvGraphicFramePr>
        <p:xfrm>
          <a:off x="4456113" y="1922463"/>
          <a:ext cx="689610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13FC8A78-E08F-253E-AEB0-4F564FD0383A}"/>
              </a:ext>
            </a:extLst>
          </p:cNvPr>
          <p:cNvSpPr>
            <a:spLocks noGrp="1"/>
          </p:cNvSpPr>
          <p:nvPr>
            <p:ph type="body" sz="quarter" idx="42"/>
          </p:nvPr>
        </p:nvSpPr>
        <p:spPr/>
        <p:txBody>
          <a:bodyPr/>
          <a:lstStyle/>
          <a:p>
            <a:r>
              <a:rPr lang="en-US" dirty="0"/>
              <a:t>APAC streamers are leading the way in cancellations</a:t>
            </a:r>
          </a:p>
          <a:p>
            <a:endParaRPr lang="en-US" dirty="0"/>
          </a:p>
        </p:txBody>
      </p:sp>
      <p:sp>
        <p:nvSpPr>
          <p:cNvPr id="4" name="Text Placeholder 3">
            <a:extLst>
              <a:ext uri="{FF2B5EF4-FFF2-40B4-BE49-F238E27FC236}">
                <a16:creationId xmlns:a16="http://schemas.microsoft.com/office/drawing/2014/main" id="{2C0B5209-6907-AAE3-ABF1-72430D7CDFE0}"/>
              </a:ext>
            </a:extLst>
          </p:cNvPr>
          <p:cNvSpPr>
            <a:spLocks noGrp="1"/>
          </p:cNvSpPr>
          <p:nvPr>
            <p:ph type="body" sz="quarter" idx="26"/>
          </p:nvPr>
        </p:nvSpPr>
        <p:spPr>
          <a:xfrm>
            <a:off x="4456113" y="1455374"/>
            <a:ext cx="6400258" cy="261610"/>
          </a:xfrm>
        </p:spPr>
        <p:txBody>
          <a:bodyPr/>
          <a:lstStyle/>
          <a:p>
            <a:r>
              <a:rPr lang="en-US" sz="1000" b="1" dirty="0"/>
              <a:t>Streaming cancellation consideration by region </a:t>
            </a:r>
          </a:p>
          <a:p>
            <a:r>
              <a:rPr lang="en-US" sz="900" dirty="0">
                <a:solidFill>
                  <a:schemeClr val="bg2"/>
                </a:solidFill>
              </a:rPr>
              <a:t>% of Internet users planning to cancel streaming services </a:t>
            </a:r>
          </a:p>
        </p:txBody>
      </p:sp>
      <p:sp>
        <p:nvSpPr>
          <p:cNvPr id="7" name="Text Placeholder 6">
            <a:extLst>
              <a:ext uri="{FF2B5EF4-FFF2-40B4-BE49-F238E27FC236}">
                <a16:creationId xmlns:a16="http://schemas.microsoft.com/office/drawing/2014/main" id="{0F467EFC-AB1B-BF0E-57B6-4887B4D09E15}"/>
              </a:ext>
            </a:extLst>
          </p:cNvPr>
          <p:cNvSpPr>
            <a:spLocks noGrp="1"/>
          </p:cNvSpPr>
          <p:nvPr>
            <p:ph type="body" sz="quarter" idx="25"/>
          </p:nvPr>
        </p:nvSpPr>
        <p:spPr>
          <a:xfrm>
            <a:off x="863894" y="6178900"/>
            <a:ext cx="10609420" cy="200055"/>
          </a:xfrm>
        </p:spPr>
        <p:txBody>
          <a:bodyPr/>
          <a:lstStyle/>
          <a:p>
            <a:r>
              <a:rPr lang="en-US" b="1" dirty="0"/>
              <a:t>Source: </a:t>
            </a:r>
            <a:r>
              <a:rPr lang="en-US" dirty="0"/>
              <a:t>GWI Zeitgeist June 2022 </a:t>
            </a:r>
            <a:r>
              <a:rPr lang="en-US" b="1" dirty="0"/>
              <a:t>Base:</a:t>
            </a:r>
            <a:r>
              <a:rPr lang="en-US" dirty="0">
                <a:solidFill>
                  <a:srgbClr val="000000"/>
                </a:solidFill>
                <a:effectLst/>
              </a:rPr>
              <a:t> 3,558 internet users who are considering or have canceled one or more TV subscriptions aged 16-64 in 11 markets</a:t>
            </a:r>
          </a:p>
        </p:txBody>
      </p:sp>
      <p:pic>
        <p:nvPicPr>
          <p:cNvPr id="8" name="Picture 7" descr="Icon&#10;&#10;Description automatically generated with medium confidence">
            <a:hlinkClick r:id="rId4"/>
            <a:extLst>
              <a:ext uri="{FF2B5EF4-FFF2-40B4-BE49-F238E27FC236}">
                <a16:creationId xmlns:a16="http://schemas.microsoft.com/office/drawing/2014/main" id="{3383E60D-D9B4-3D96-AAE4-37DEA75824A0}"/>
              </a:ext>
            </a:extLst>
          </p:cNvPr>
          <p:cNvPicPr>
            <a:picLocks noChangeAspect="1"/>
          </p:cNvPicPr>
          <p:nvPr/>
        </p:nvPicPr>
        <p:blipFill>
          <a:blip r:embed="rId5"/>
          <a:stretch>
            <a:fillRect/>
          </a:stretch>
        </p:blipFill>
        <p:spPr>
          <a:xfrm>
            <a:off x="11095500" y="1450947"/>
            <a:ext cx="144000" cy="144000"/>
          </a:xfrm>
          <a:prstGeom prst="rect">
            <a:avLst/>
          </a:prstGeom>
        </p:spPr>
      </p:pic>
      <p:cxnSp>
        <p:nvCxnSpPr>
          <p:cNvPr id="2" name="Straight Connector 1">
            <a:extLst>
              <a:ext uri="{FF2B5EF4-FFF2-40B4-BE49-F238E27FC236}">
                <a16:creationId xmlns:a16="http://schemas.microsoft.com/office/drawing/2014/main" id="{3C66E8A0-C826-BADC-905A-70758FA94F50}"/>
              </a:ext>
            </a:extLst>
          </p:cNvPr>
          <p:cNvCxnSpPr>
            <a:cxnSpLocks/>
          </p:cNvCxnSpPr>
          <p:nvPr/>
        </p:nvCxnSpPr>
        <p:spPr>
          <a:xfrm>
            <a:off x="4196879"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38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EDF92F1-1019-1913-6BD1-828845E5705B}"/>
              </a:ext>
            </a:extLst>
          </p:cNvPr>
          <p:cNvSpPr>
            <a:spLocks noGrp="1"/>
          </p:cNvSpPr>
          <p:nvPr>
            <p:ph sz="quarter" idx="31"/>
          </p:nvPr>
        </p:nvSpPr>
        <p:spPr>
          <a:xfrm>
            <a:off x="839789" y="1449388"/>
            <a:ext cx="3005136" cy="4577012"/>
          </a:xfrm>
        </p:spPr>
        <p:txBody>
          <a:bodyPr/>
          <a:lstStyle/>
          <a:p>
            <a:r>
              <a:rPr lang="en-US" sz="1000" dirty="0">
                <a:hlinkClick r:id="rId3"/>
              </a:rPr>
              <a:t>Comfort for the big screen</a:t>
            </a:r>
            <a:r>
              <a:rPr lang="en-US" sz="1000" dirty="0"/>
              <a:t> has been making a slow comeback, and for those who are considering cancelling, other lifestyle activities such as eating out, fast food, and drinking alcohol are regular activities, but visiting the cinema takes </a:t>
            </a:r>
            <a:br>
              <a:rPr lang="en-US" sz="1000" dirty="0"/>
            </a:br>
            <a:r>
              <a:rPr lang="en-US" sz="1000" dirty="0"/>
              <a:t>the top spot.</a:t>
            </a:r>
          </a:p>
          <a:p>
            <a:br>
              <a:rPr lang="en-US" sz="1000" dirty="0"/>
            </a:br>
            <a:r>
              <a:rPr lang="en-US" sz="1000" dirty="0"/>
              <a:t>The experience of viewing in a movie theater is still yet to be fully replicated at home, tailoring new content that appeals </a:t>
            </a:r>
            <a:br>
              <a:rPr lang="en-US" sz="1000" dirty="0"/>
            </a:br>
            <a:r>
              <a:rPr lang="en-US" sz="1000" dirty="0"/>
              <a:t>to streamers lifestyle choices is an example of how brands can win back users. </a:t>
            </a:r>
            <a:br>
              <a:rPr lang="en-US" sz="1000" dirty="0"/>
            </a:br>
            <a:br>
              <a:rPr lang="en-US" sz="1000" dirty="0"/>
            </a:br>
            <a:r>
              <a:rPr lang="en-US" sz="1000" dirty="0"/>
              <a:t>Competing with movie-goers has always been a challenge, but with recent </a:t>
            </a:r>
            <a:r>
              <a:rPr lang="en-US" sz="1000" dirty="0">
                <a:hlinkClick r:id="rId4"/>
              </a:rPr>
              <a:t>exclusive deals for blockbuster movie content</a:t>
            </a:r>
            <a:r>
              <a:rPr lang="en-US" sz="1000" dirty="0"/>
              <a:t>, and </a:t>
            </a:r>
            <a:r>
              <a:rPr lang="en-US" sz="1000" dirty="0">
                <a:hlinkClick r:id="rId5"/>
              </a:rPr>
              <a:t>streaming content available at select movie theatres</a:t>
            </a:r>
            <a:r>
              <a:rPr lang="en-US" sz="1000" dirty="0"/>
              <a:t> before offering to subscribers, we may see more hybrid forms of movie content in the future to engage subscribers that potentially cancel. </a:t>
            </a:r>
          </a:p>
        </p:txBody>
      </p:sp>
      <p:graphicFrame>
        <p:nvGraphicFramePr>
          <p:cNvPr id="23" name="Content Placeholder 15">
            <a:extLst>
              <a:ext uri="{FF2B5EF4-FFF2-40B4-BE49-F238E27FC236}">
                <a16:creationId xmlns:a16="http://schemas.microsoft.com/office/drawing/2014/main" id="{327E947F-C2F2-9842-A796-0E70C790FA54}"/>
              </a:ext>
            </a:extLst>
          </p:cNvPr>
          <p:cNvGraphicFramePr>
            <a:graphicFrameLocks noGrp="1"/>
          </p:cNvGraphicFramePr>
          <p:nvPr>
            <p:ph sz="quarter" idx="24"/>
            <p:extLst>
              <p:ext uri="{D42A27DB-BD31-4B8C-83A1-F6EECF244321}">
                <p14:modId xmlns:p14="http://schemas.microsoft.com/office/powerpoint/2010/main" val="1379502063"/>
              </p:ext>
            </p:extLst>
          </p:nvPr>
        </p:nvGraphicFramePr>
        <p:xfrm>
          <a:off x="4456113" y="1922463"/>
          <a:ext cx="6896100" cy="4103687"/>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 Placeholder 4">
            <a:extLst>
              <a:ext uri="{FF2B5EF4-FFF2-40B4-BE49-F238E27FC236}">
                <a16:creationId xmlns:a16="http://schemas.microsoft.com/office/drawing/2014/main" id="{1494EB08-31D3-AE21-AF84-9076F5721787}"/>
              </a:ext>
            </a:extLst>
          </p:cNvPr>
          <p:cNvSpPr>
            <a:spLocks noGrp="1"/>
          </p:cNvSpPr>
          <p:nvPr>
            <p:ph type="body" sz="quarter" idx="42"/>
          </p:nvPr>
        </p:nvSpPr>
        <p:spPr/>
        <p:txBody>
          <a:bodyPr/>
          <a:lstStyle/>
          <a:p>
            <a:r>
              <a:rPr lang="en-US" dirty="0"/>
              <a:t>Streamers considering canceling are fans of the cinema</a:t>
            </a:r>
          </a:p>
          <a:p>
            <a:endParaRPr lang="en-US" dirty="0"/>
          </a:p>
        </p:txBody>
      </p:sp>
      <p:sp>
        <p:nvSpPr>
          <p:cNvPr id="37" name="Text Placeholder 36">
            <a:extLst>
              <a:ext uri="{FF2B5EF4-FFF2-40B4-BE49-F238E27FC236}">
                <a16:creationId xmlns:a16="http://schemas.microsoft.com/office/drawing/2014/main" id="{AE7E9760-51C0-8146-B283-C52A6B1A8F5E}"/>
              </a:ext>
            </a:extLst>
          </p:cNvPr>
          <p:cNvSpPr>
            <a:spLocks noGrp="1"/>
          </p:cNvSpPr>
          <p:nvPr>
            <p:ph type="body" sz="quarter" idx="26"/>
          </p:nvPr>
        </p:nvSpPr>
        <p:spPr>
          <a:xfrm>
            <a:off x="4462474" y="1449388"/>
            <a:ext cx="6633026" cy="454374"/>
          </a:xfrm>
        </p:spPr>
        <p:txBody>
          <a:bodyPr/>
          <a:lstStyle/>
          <a:p>
            <a:r>
              <a:rPr lang="en-US" sz="1000" b="1" dirty="0"/>
              <a:t>Lifestyle trends of streamers</a:t>
            </a:r>
            <a:endParaRPr lang="en-US" sz="1000" b="1" i="1" dirty="0"/>
          </a:p>
          <a:p>
            <a:r>
              <a:rPr lang="en-US" sz="900" dirty="0">
                <a:solidFill>
                  <a:schemeClr val="bg2"/>
                </a:solidFill>
                <a:effectLst/>
              </a:rPr>
              <a:t>% of consumers considering cancelling a streaming service who do the following at least once a month</a:t>
            </a:r>
          </a:p>
          <a:p>
            <a:endParaRPr lang="en-US" dirty="0">
              <a:solidFill>
                <a:schemeClr val="bg2"/>
              </a:solidFill>
            </a:endParaRPr>
          </a:p>
        </p:txBody>
      </p:sp>
      <p:sp>
        <p:nvSpPr>
          <p:cNvPr id="2" name="Text Placeholder 1">
            <a:extLst>
              <a:ext uri="{FF2B5EF4-FFF2-40B4-BE49-F238E27FC236}">
                <a16:creationId xmlns:a16="http://schemas.microsoft.com/office/drawing/2014/main" id="{F1AB3388-2A9C-7948-8AB2-BECE0265EFAA}"/>
              </a:ext>
            </a:extLst>
          </p:cNvPr>
          <p:cNvSpPr>
            <a:spLocks noGrp="1"/>
          </p:cNvSpPr>
          <p:nvPr>
            <p:ph type="body" sz="quarter" idx="25"/>
          </p:nvPr>
        </p:nvSpPr>
        <p:spPr/>
        <p:txBody>
          <a:bodyPr/>
          <a:lstStyle/>
          <a:p>
            <a:r>
              <a:rPr lang="en-US" b="1" dirty="0"/>
              <a:t>Source: </a:t>
            </a:r>
            <a:r>
              <a:rPr lang="en-US" dirty="0"/>
              <a:t>GWI Core Q1 2022 </a:t>
            </a:r>
            <a:r>
              <a:rPr lang="en-US" b="1" dirty="0"/>
              <a:t>Base: </a:t>
            </a:r>
            <a:r>
              <a:rPr lang="en-US" dirty="0">
                <a:solidFill>
                  <a:srgbClr val="000000"/>
                </a:solidFill>
                <a:effectLst/>
              </a:rPr>
              <a:t>2,012 internet users considering canceling their TV streaming subscriptions aged 16-64 in 11 markets</a:t>
            </a:r>
          </a:p>
        </p:txBody>
      </p:sp>
      <p:cxnSp>
        <p:nvCxnSpPr>
          <p:cNvPr id="47" name="Straight Connector 46">
            <a:extLst>
              <a:ext uri="{FF2B5EF4-FFF2-40B4-BE49-F238E27FC236}">
                <a16:creationId xmlns:a16="http://schemas.microsoft.com/office/drawing/2014/main" id="{5C7F1E5A-E94E-7047-991B-ACB2DB6EF74A}"/>
              </a:ext>
            </a:extLst>
          </p:cNvPr>
          <p:cNvCxnSpPr>
            <a:cxnSpLocks/>
          </p:cNvCxnSpPr>
          <p:nvPr/>
        </p:nvCxnSpPr>
        <p:spPr>
          <a:xfrm>
            <a:off x="4213225" y="1449388"/>
            <a:ext cx="0" cy="4408487"/>
          </a:xfrm>
          <a:prstGeom prst="line">
            <a:avLst/>
          </a:prstGeom>
          <a:ln w="6350">
            <a:solidFill>
              <a:schemeClr val="bg2">
                <a:lumMod val="60000"/>
                <a:lumOff val="40000"/>
              </a:schemeClr>
            </a:solidFill>
          </a:ln>
        </p:spPr>
        <p:style>
          <a:lnRef idx="1">
            <a:schemeClr val="dk1"/>
          </a:lnRef>
          <a:fillRef idx="0">
            <a:schemeClr val="dk1"/>
          </a:fillRef>
          <a:effectRef idx="0">
            <a:schemeClr val="dk1"/>
          </a:effectRef>
          <a:fontRef idx="minor">
            <a:schemeClr val="tx1"/>
          </a:fontRef>
        </p:style>
      </p:cxnSp>
      <p:pic>
        <p:nvPicPr>
          <p:cNvPr id="3" name="Picture 2" descr="Icon&#10;&#10;Description automatically generated with medium confidence">
            <a:hlinkClick r:id="rId7"/>
            <a:extLst>
              <a:ext uri="{FF2B5EF4-FFF2-40B4-BE49-F238E27FC236}">
                <a16:creationId xmlns:a16="http://schemas.microsoft.com/office/drawing/2014/main" id="{4E01BFD4-582D-8EA6-E2AB-ADBCE6D8968C}"/>
              </a:ext>
            </a:extLst>
          </p:cNvPr>
          <p:cNvPicPr>
            <a:picLocks noChangeAspect="1"/>
          </p:cNvPicPr>
          <p:nvPr/>
        </p:nvPicPr>
        <p:blipFill>
          <a:blip r:embed="rId8"/>
          <a:stretch>
            <a:fillRect/>
          </a:stretch>
        </p:blipFill>
        <p:spPr>
          <a:xfrm>
            <a:off x="11095500" y="1455532"/>
            <a:ext cx="144000" cy="144000"/>
          </a:xfrm>
          <a:prstGeom prst="rect">
            <a:avLst/>
          </a:prstGeom>
        </p:spPr>
      </p:pic>
    </p:spTree>
    <p:extLst>
      <p:ext uri="{BB962C8B-B14F-4D97-AF65-F5344CB8AC3E}">
        <p14:creationId xmlns:p14="http://schemas.microsoft.com/office/powerpoint/2010/main" val="341106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28F13-4585-BA48-B801-C9D544DD3E0B}"/>
              </a:ext>
            </a:extLst>
          </p:cNvPr>
          <p:cNvSpPr>
            <a:spLocks noGrp="1"/>
          </p:cNvSpPr>
          <p:nvPr>
            <p:ph type="body" sz="quarter" idx="13"/>
          </p:nvPr>
        </p:nvSpPr>
        <p:spPr>
          <a:xfrm>
            <a:off x="850210" y="1616214"/>
            <a:ext cx="10502003" cy="1569660"/>
          </a:xfrm>
        </p:spPr>
        <p:txBody>
          <a:bodyPr/>
          <a:lstStyle/>
          <a:p>
            <a:r>
              <a:rPr lang="en-US" dirty="0"/>
              <a:t>Winning back </a:t>
            </a:r>
            <a:br>
              <a:rPr lang="en-US" dirty="0"/>
            </a:br>
            <a:r>
              <a:rPr lang="en-US" dirty="0"/>
              <a:t>subscribers</a:t>
            </a:r>
          </a:p>
        </p:txBody>
      </p:sp>
    </p:spTree>
    <p:extLst>
      <p:ext uri="{BB962C8B-B14F-4D97-AF65-F5344CB8AC3E}">
        <p14:creationId xmlns:p14="http://schemas.microsoft.com/office/powerpoint/2010/main" val="3607165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D8235197-BA45-9F9E-CE16-B0F15AD86A25}"/>
              </a:ext>
            </a:extLst>
          </p:cNvPr>
          <p:cNvGraphicFramePr>
            <a:graphicFrameLocks noGrp="1"/>
          </p:cNvGraphicFramePr>
          <p:nvPr>
            <p:ph sz="quarter" idx="24"/>
            <p:extLst>
              <p:ext uri="{D42A27DB-BD31-4B8C-83A1-F6EECF244321}">
                <p14:modId xmlns:p14="http://schemas.microsoft.com/office/powerpoint/2010/main" val="147807742"/>
              </p:ext>
            </p:extLst>
          </p:nvPr>
        </p:nvGraphicFramePr>
        <p:xfrm>
          <a:off x="760412" y="1868510"/>
          <a:ext cx="9450842"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A96AEF6B-ECBB-FFF5-4A17-4544446ED3AD}"/>
              </a:ext>
            </a:extLst>
          </p:cNvPr>
          <p:cNvSpPr>
            <a:spLocks noGrp="1"/>
          </p:cNvSpPr>
          <p:nvPr>
            <p:ph sz="quarter" idx="31"/>
          </p:nvPr>
        </p:nvSpPr>
        <p:spPr>
          <a:xfrm>
            <a:off x="8240842" y="1453642"/>
            <a:ext cx="2998658" cy="4104000"/>
          </a:xfrm>
        </p:spPr>
        <p:txBody>
          <a:bodyPr/>
          <a:lstStyle/>
          <a:p>
            <a:r>
              <a:rPr lang="en-US" sz="1000" dirty="0"/>
              <a:t>61% of consumers say that relevant content is important when subscribing to a streaming service. This beats price at 52%. </a:t>
            </a:r>
            <a:br>
              <a:rPr lang="en-US" sz="1000" dirty="0"/>
            </a:br>
            <a:br>
              <a:rPr lang="en-US" sz="1000" dirty="0"/>
            </a:br>
            <a:r>
              <a:rPr lang="en-US" sz="1000" dirty="0"/>
              <a:t>Relevant content is the number one priority for consumers who pay for a streaming service, and content overall, no matter </a:t>
            </a:r>
            <a:br>
              <a:rPr lang="en-US" sz="1000" dirty="0"/>
            </a:br>
            <a:r>
              <a:rPr lang="en-US" sz="1000" dirty="0"/>
              <a:t>if new, original or a large offering is an extremely important factor. </a:t>
            </a:r>
            <a:br>
              <a:rPr lang="en-US" sz="1000" dirty="0"/>
            </a:br>
            <a:endParaRPr lang="en-US" sz="1000" dirty="0"/>
          </a:p>
          <a:p>
            <a:r>
              <a:rPr lang="en-US" sz="1000" dirty="0"/>
              <a:t>In fact, 4 out of the top 5 reasons for subscribing are content related. Content </a:t>
            </a:r>
            <a:br>
              <a:rPr lang="en-US" sz="1000" dirty="0"/>
            </a:br>
            <a:r>
              <a:rPr lang="en-US" sz="1000" dirty="0"/>
              <a:t>is the best way to differentiate between streaming services and is a clear winner </a:t>
            </a:r>
            <a:br>
              <a:rPr lang="en-US" sz="1000" dirty="0"/>
            </a:br>
            <a:r>
              <a:rPr lang="en-US" sz="1000" dirty="0"/>
              <a:t>to attract viewers to their platform.</a:t>
            </a:r>
            <a:br>
              <a:rPr lang="en-US" sz="1000" dirty="0"/>
            </a:br>
            <a:endParaRPr lang="en-US" sz="1000" dirty="0"/>
          </a:p>
          <a:p>
            <a:r>
              <a:rPr lang="en-US" sz="1000" dirty="0">
                <a:hlinkClick r:id="rId4"/>
              </a:rPr>
              <a:t>Bundle plans</a:t>
            </a:r>
            <a:r>
              <a:rPr lang="en-US" sz="1000" dirty="0"/>
              <a:t> such as those from </a:t>
            </a:r>
            <a:r>
              <a:rPr lang="en-US" sz="1000" i="1" dirty="0"/>
              <a:t>Disney+ </a:t>
            </a:r>
            <a:r>
              <a:rPr lang="en-US" sz="1000" dirty="0"/>
              <a:t>that combines their service with </a:t>
            </a:r>
            <a:r>
              <a:rPr lang="en-US" sz="1000" i="1" dirty="0"/>
              <a:t>Hulu</a:t>
            </a:r>
            <a:r>
              <a:rPr lang="en-US" sz="1000" dirty="0"/>
              <a:t> </a:t>
            </a:r>
            <a:br>
              <a:rPr lang="en-US" sz="1000" dirty="0"/>
            </a:br>
            <a:r>
              <a:rPr lang="en-US" sz="1000" dirty="0"/>
              <a:t>and </a:t>
            </a:r>
            <a:r>
              <a:rPr lang="en-US" sz="1000" i="1" dirty="0"/>
              <a:t>ESPN</a:t>
            </a:r>
            <a:r>
              <a:rPr lang="en-US" sz="1000" dirty="0"/>
              <a:t> is one of the lowest reasons </a:t>
            </a:r>
            <a:br>
              <a:rPr lang="en-US" sz="1000" dirty="0"/>
            </a:br>
            <a:r>
              <a:rPr lang="en-US" sz="1000" dirty="0"/>
              <a:t>for subscription at 18% but leveraging a variety of content could appeal to many consumers and multiple users. Alongside </a:t>
            </a:r>
            <a:br>
              <a:rPr lang="en-US" sz="1000" dirty="0"/>
            </a:br>
            <a:r>
              <a:rPr lang="en-US" sz="1000" dirty="0"/>
              <a:t>a variety of content, </a:t>
            </a:r>
            <a:r>
              <a:rPr lang="en-US" sz="1000" dirty="0">
                <a:solidFill>
                  <a:srgbClr val="1D1C1D"/>
                </a:solidFill>
              </a:rPr>
              <a:t>t</a:t>
            </a:r>
            <a:r>
              <a:rPr lang="en-US" sz="1000" b="0" i="0" dirty="0">
                <a:solidFill>
                  <a:srgbClr val="1D1C1D"/>
                </a:solidFill>
                <a:effectLst/>
              </a:rPr>
              <a:t>he more user profiles per service could also rescue the likelihood of a subscription being cancelled by appealing to a wider audience.</a:t>
            </a:r>
            <a:endParaRPr lang="en-US" sz="1000" dirty="0">
              <a:highlight>
                <a:srgbClr val="FFFF00"/>
              </a:highlight>
            </a:endParaRPr>
          </a:p>
        </p:txBody>
      </p:sp>
      <p:sp>
        <p:nvSpPr>
          <p:cNvPr id="4" name="Text Placeholder 3">
            <a:extLst>
              <a:ext uri="{FF2B5EF4-FFF2-40B4-BE49-F238E27FC236}">
                <a16:creationId xmlns:a16="http://schemas.microsoft.com/office/drawing/2014/main" id="{33E762F9-FC8F-B09D-72F1-779A5FD4501E}"/>
              </a:ext>
            </a:extLst>
          </p:cNvPr>
          <p:cNvSpPr>
            <a:spLocks noGrp="1"/>
          </p:cNvSpPr>
          <p:nvPr>
            <p:ph type="body" sz="quarter" idx="26"/>
          </p:nvPr>
        </p:nvSpPr>
        <p:spPr>
          <a:xfrm>
            <a:off x="860855" y="1454400"/>
            <a:ext cx="6946470" cy="384721"/>
          </a:xfrm>
        </p:spPr>
        <p:txBody>
          <a:bodyPr/>
          <a:lstStyle/>
          <a:p>
            <a:r>
              <a:rPr lang="en-US" sz="1000" b="1" dirty="0"/>
              <a:t>Reasons for subscribing to a streaming service </a:t>
            </a:r>
          </a:p>
          <a:p>
            <a:r>
              <a:rPr lang="en-US" sz="900" dirty="0">
                <a:solidFill>
                  <a:schemeClr val="bg2"/>
                </a:solidFill>
                <a:effectLst/>
              </a:rPr>
              <a:t>% of internet users who find the following important when paying for a film/TV streaming service</a:t>
            </a:r>
          </a:p>
        </p:txBody>
      </p:sp>
      <p:sp>
        <p:nvSpPr>
          <p:cNvPr id="6" name="Text Placeholder 5">
            <a:extLst>
              <a:ext uri="{FF2B5EF4-FFF2-40B4-BE49-F238E27FC236}">
                <a16:creationId xmlns:a16="http://schemas.microsoft.com/office/drawing/2014/main" id="{1641ED18-2F5D-D29D-5D07-E975136CEA6D}"/>
              </a:ext>
            </a:extLst>
          </p:cNvPr>
          <p:cNvSpPr>
            <a:spLocks noGrp="1"/>
          </p:cNvSpPr>
          <p:nvPr>
            <p:ph type="body" sz="quarter" idx="42"/>
          </p:nvPr>
        </p:nvSpPr>
        <p:spPr>
          <a:xfrm>
            <a:off x="844998" y="632360"/>
            <a:ext cx="10502003" cy="648000"/>
          </a:xfrm>
        </p:spPr>
        <p:txBody>
          <a:bodyPr/>
          <a:lstStyle/>
          <a:p>
            <a:r>
              <a:rPr lang="en-US" dirty="0"/>
              <a:t>Content is key for subscribers</a:t>
            </a:r>
          </a:p>
        </p:txBody>
      </p:sp>
      <p:sp>
        <p:nvSpPr>
          <p:cNvPr id="7" name="Text Placeholder 6">
            <a:extLst>
              <a:ext uri="{FF2B5EF4-FFF2-40B4-BE49-F238E27FC236}">
                <a16:creationId xmlns:a16="http://schemas.microsoft.com/office/drawing/2014/main" id="{0A5DD664-2314-398E-5DF2-BDEED327028D}"/>
              </a:ext>
            </a:extLst>
          </p:cNvPr>
          <p:cNvSpPr>
            <a:spLocks noGrp="1"/>
          </p:cNvSpPr>
          <p:nvPr>
            <p:ph type="body" sz="quarter" idx="25"/>
          </p:nvPr>
        </p:nvSpPr>
        <p:spPr>
          <a:xfrm>
            <a:off x="863894" y="6178900"/>
            <a:ext cx="10609420" cy="200055"/>
          </a:xfrm>
        </p:spPr>
        <p:txBody>
          <a:bodyPr/>
          <a:lstStyle/>
          <a:p>
            <a:r>
              <a:rPr lang="en-US" b="1" dirty="0"/>
              <a:t>Source: </a:t>
            </a:r>
            <a:r>
              <a:rPr lang="en-US" dirty="0"/>
              <a:t>GWI Zeitgeist July 2022 </a:t>
            </a:r>
            <a:r>
              <a:rPr lang="en-US" b="1" dirty="0"/>
              <a:t>Base:</a:t>
            </a:r>
            <a:r>
              <a:rPr lang="en-US" dirty="0">
                <a:solidFill>
                  <a:srgbClr val="000000"/>
                </a:solidFill>
                <a:effectLst/>
              </a:rPr>
              <a:t> 15,539 internet users aged 16-64 in 12 markets</a:t>
            </a:r>
          </a:p>
        </p:txBody>
      </p:sp>
      <p:cxnSp>
        <p:nvCxnSpPr>
          <p:cNvPr id="2" name="Straight Connector 1">
            <a:extLst>
              <a:ext uri="{FF2B5EF4-FFF2-40B4-BE49-F238E27FC236}">
                <a16:creationId xmlns:a16="http://schemas.microsoft.com/office/drawing/2014/main" id="{3F49E26F-FE81-E70F-A2B2-E0A29584AB4A}"/>
              </a:ext>
            </a:extLst>
          </p:cNvPr>
          <p:cNvCxnSpPr>
            <a:cxnSpLocks/>
          </p:cNvCxnSpPr>
          <p:nvPr/>
        </p:nvCxnSpPr>
        <p:spPr>
          <a:xfrm>
            <a:off x="7987918" y="1449388"/>
            <a:ext cx="0" cy="4408487"/>
          </a:xfrm>
          <a:prstGeom prst="line">
            <a:avLst/>
          </a:prstGeom>
          <a:ln w="6350">
            <a:solidFill>
              <a:schemeClr val="bg2">
                <a:lumMod val="60000"/>
                <a:lumOff val="40000"/>
              </a:schemeClr>
            </a:solidFill>
          </a:ln>
        </p:spPr>
        <p:style>
          <a:lnRef idx="1">
            <a:schemeClr val="dk1"/>
          </a:lnRef>
          <a:fillRef idx="0">
            <a:schemeClr val="dk1"/>
          </a:fillRef>
          <a:effectRef idx="0">
            <a:schemeClr val="dk1"/>
          </a:effectRef>
          <a:fontRef idx="minor">
            <a:schemeClr val="tx1"/>
          </a:fontRef>
        </p:style>
      </p:cxnSp>
      <p:pic>
        <p:nvPicPr>
          <p:cNvPr id="8" name="Picture 7" descr="Icon&#10;&#10;Description automatically generated with medium confidence">
            <a:hlinkClick r:id="rId5"/>
            <a:extLst>
              <a:ext uri="{FF2B5EF4-FFF2-40B4-BE49-F238E27FC236}">
                <a16:creationId xmlns:a16="http://schemas.microsoft.com/office/drawing/2014/main" id="{2C1F3452-1A44-2017-FAF3-9AFA12B83FCF}"/>
              </a:ext>
            </a:extLst>
          </p:cNvPr>
          <p:cNvPicPr>
            <a:picLocks noChangeAspect="1"/>
          </p:cNvPicPr>
          <p:nvPr/>
        </p:nvPicPr>
        <p:blipFill>
          <a:blip r:embed="rId6"/>
          <a:stretch>
            <a:fillRect/>
          </a:stretch>
        </p:blipFill>
        <p:spPr>
          <a:xfrm>
            <a:off x="7483938" y="1453642"/>
            <a:ext cx="144000" cy="144000"/>
          </a:xfrm>
          <a:prstGeom prst="rect">
            <a:avLst/>
          </a:prstGeom>
        </p:spPr>
      </p:pic>
      <p:sp>
        <p:nvSpPr>
          <p:cNvPr id="5" name="Text Placeholder 36">
            <a:extLst>
              <a:ext uri="{FF2B5EF4-FFF2-40B4-BE49-F238E27FC236}">
                <a16:creationId xmlns:a16="http://schemas.microsoft.com/office/drawing/2014/main" id="{CB5BE1BC-0C24-B183-9CED-2B8F736019DA}"/>
              </a:ext>
            </a:extLst>
          </p:cNvPr>
          <p:cNvSpPr txBox="1">
            <a:spLocks/>
          </p:cNvSpPr>
          <p:nvPr/>
        </p:nvSpPr>
        <p:spPr>
          <a:xfrm>
            <a:off x="860855" y="5731846"/>
            <a:ext cx="6946470" cy="200055"/>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11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700" dirty="0">
                <a:solidFill>
                  <a:schemeClr val="bg2"/>
                </a:solidFill>
              </a:rPr>
              <a:t>*includes “Content relevant to my interests”, “Original content”, “New content regularly added”, “Large amount of content”</a:t>
            </a:r>
          </a:p>
        </p:txBody>
      </p:sp>
    </p:spTree>
    <p:extLst>
      <p:ext uri="{BB962C8B-B14F-4D97-AF65-F5344CB8AC3E}">
        <p14:creationId xmlns:p14="http://schemas.microsoft.com/office/powerpoint/2010/main" val="263713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79CFD-06E6-5CD4-E87A-59911412660D}"/>
              </a:ext>
            </a:extLst>
          </p:cNvPr>
          <p:cNvSpPr>
            <a:spLocks noGrp="1"/>
          </p:cNvSpPr>
          <p:nvPr>
            <p:ph sz="quarter" idx="31"/>
          </p:nvPr>
        </p:nvSpPr>
        <p:spPr>
          <a:xfrm>
            <a:off x="863894" y="1449388"/>
            <a:ext cx="2839244" cy="4272520"/>
          </a:xfrm>
        </p:spPr>
        <p:txBody>
          <a:bodyPr/>
          <a:lstStyle/>
          <a:p>
            <a:r>
              <a:rPr lang="en-US" sz="1000" dirty="0"/>
              <a:t>Introducing product placement onto a platform may harm retention rates of viewers who are considering cancelling. </a:t>
            </a:r>
            <a:br>
              <a:rPr lang="en-US" sz="1000" dirty="0"/>
            </a:br>
            <a:endParaRPr lang="en-US" sz="1000" dirty="0"/>
          </a:p>
          <a:p>
            <a:r>
              <a:rPr lang="en-US" sz="1000" dirty="0"/>
              <a:t>Using product placement to cut production costs and retain viewers may be an unpopular option among those who are considering cancelling. 38% </a:t>
            </a:r>
            <a:br>
              <a:rPr lang="en-US" sz="1000" dirty="0"/>
            </a:br>
            <a:r>
              <a:rPr lang="en-US" sz="1000" dirty="0"/>
              <a:t>of consumers who are considering cancelling prefer to see companies promote products through more conventional advertising methods. </a:t>
            </a:r>
            <a:br>
              <a:rPr lang="en-US" sz="1000" dirty="0"/>
            </a:br>
            <a:endParaRPr lang="en-US" sz="1000" dirty="0"/>
          </a:p>
          <a:p>
            <a:r>
              <a:rPr lang="en-US" sz="1000" dirty="0"/>
              <a:t>And these consumers are more </a:t>
            </a:r>
            <a:br>
              <a:rPr lang="en-US" sz="1000" dirty="0"/>
            </a:br>
            <a:r>
              <a:rPr lang="en-US" sz="1000" dirty="0"/>
              <a:t>aware product placement too. 40% </a:t>
            </a:r>
            <a:br>
              <a:rPr lang="en-US" sz="1000" dirty="0"/>
            </a:br>
            <a:r>
              <a:rPr lang="en-US" sz="1000" dirty="0"/>
              <a:t>of customers who are considering cancelling notice product placement every time they watch TV shows compared to 25% for the average streamer. Brands should be wary </a:t>
            </a:r>
            <a:br>
              <a:rPr lang="en-US" sz="1000" dirty="0"/>
            </a:br>
            <a:r>
              <a:rPr lang="en-US" sz="1000" dirty="0"/>
              <a:t>of introducing product placement, because for some, this might be </a:t>
            </a:r>
            <a:br>
              <a:rPr lang="en-US" sz="1000" dirty="0"/>
            </a:br>
            <a:r>
              <a:rPr lang="en-US" sz="1000" dirty="0"/>
              <a:t>enough to persuade them to cancel. </a:t>
            </a:r>
          </a:p>
        </p:txBody>
      </p:sp>
      <p:graphicFrame>
        <p:nvGraphicFramePr>
          <p:cNvPr id="12" name="Content Placeholder 11">
            <a:extLst>
              <a:ext uri="{FF2B5EF4-FFF2-40B4-BE49-F238E27FC236}">
                <a16:creationId xmlns:a16="http://schemas.microsoft.com/office/drawing/2014/main" id="{9D1A7051-565D-F9AC-B70F-379F08A646FD}"/>
              </a:ext>
            </a:extLst>
          </p:cNvPr>
          <p:cNvGraphicFramePr>
            <a:graphicFrameLocks noGrp="1"/>
          </p:cNvGraphicFramePr>
          <p:nvPr>
            <p:ph sz="quarter" idx="24"/>
            <p:extLst>
              <p:ext uri="{D42A27DB-BD31-4B8C-83A1-F6EECF244321}">
                <p14:modId xmlns:p14="http://schemas.microsoft.com/office/powerpoint/2010/main" val="7846505"/>
              </p:ext>
            </p:extLst>
          </p:nvPr>
        </p:nvGraphicFramePr>
        <p:xfrm>
          <a:off x="4456113" y="1922463"/>
          <a:ext cx="6896100" cy="379944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A54AF769-F430-6BCB-0EB1-459BDAEC0DA2}"/>
              </a:ext>
            </a:extLst>
          </p:cNvPr>
          <p:cNvSpPr>
            <a:spLocks noGrp="1"/>
          </p:cNvSpPr>
          <p:nvPr>
            <p:ph type="body" sz="quarter" idx="42"/>
          </p:nvPr>
        </p:nvSpPr>
        <p:spPr/>
        <p:txBody>
          <a:bodyPr/>
          <a:lstStyle/>
          <a:p>
            <a:r>
              <a:rPr lang="en-US" dirty="0"/>
              <a:t>Product placement is not a popular option </a:t>
            </a:r>
          </a:p>
        </p:txBody>
      </p:sp>
      <p:sp>
        <p:nvSpPr>
          <p:cNvPr id="4" name="Text Placeholder 3">
            <a:extLst>
              <a:ext uri="{FF2B5EF4-FFF2-40B4-BE49-F238E27FC236}">
                <a16:creationId xmlns:a16="http://schemas.microsoft.com/office/drawing/2014/main" id="{756B16B2-664F-D33A-5E0B-25729AF993D5}"/>
              </a:ext>
            </a:extLst>
          </p:cNvPr>
          <p:cNvSpPr>
            <a:spLocks noGrp="1"/>
          </p:cNvSpPr>
          <p:nvPr>
            <p:ph type="body" sz="quarter" idx="26"/>
          </p:nvPr>
        </p:nvSpPr>
        <p:spPr>
          <a:xfrm>
            <a:off x="4481832" y="1455511"/>
            <a:ext cx="5328106" cy="466951"/>
          </a:xfrm>
        </p:spPr>
        <p:txBody>
          <a:bodyPr/>
          <a:lstStyle/>
          <a:p>
            <a:r>
              <a:rPr lang="en-US" sz="1000" b="1" dirty="0"/>
              <a:t>Attitudes towards product placement</a:t>
            </a:r>
          </a:p>
          <a:p>
            <a:r>
              <a:rPr lang="en-US" sz="900" dirty="0">
                <a:solidFill>
                  <a:schemeClr val="bg2"/>
                </a:solidFill>
              </a:rPr>
              <a:t>% of internet users who are considering canceling at least one streaming service </a:t>
            </a:r>
          </a:p>
          <a:p>
            <a:endParaRPr lang="en-US" dirty="0"/>
          </a:p>
        </p:txBody>
      </p:sp>
      <p:sp>
        <p:nvSpPr>
          <p:cNvPr id="7" name="Text Placeholder 6">
            <a:extLst>
              <a:ext uri="{FF2B5EF4-FFF2-40B4-BE49-F238E27FC236}">
                <a16:creationId xmlns:a16="http://schemas.microsoft.com/office/drawing/2014/main" id="{B5FD60EE-05F0-7EAB-D2D7-215337898832}"/>
              </a:ext>
            </a:extLst>
          </p:cNvPr>
          <p:cNvSpPr>
            <a:spLocks noGrp="1"/>
          </p:cNvSpPr>
          <p:nvPr>
            <p:ph type="body" sz="quarter" idx="25"/>
          </p:nvPr>
        </p:nvSpPr>
        <p:spPr/>
        <p:txBody>
          <a:bodyPr/>
          <a:lstStyle/>
          <a:p>
            <a:r>
              <a:rPr lang="en-US" b="1" dirty="0"/>
              <a:t>Source: </a:t>
            </a:r>
            <a:r>
              <a:rPr lang="en-US" dirty="0"/>
              <a:t>GWI Zeitgeist June 2022 </a:t>
            </a:r>
            <a:r>
              <a:rPr lang="en-US" b="1" dirty="0"/>
              <a:t>Base</a:t>
            </a:r>
            <a:r>
              <a:rPr lang="en-US" dirty="0">
                <a:solidFill>
                  <a:srgbClr val="000000"/>
                </a:solidFill>
                <a:effectLst/>
              </a:rPr>
              <a:t> : 2,012 internet users considering canceling a TV streaming subscription aged 16-64 in 11 markets</a:t>
            </a:r>
          </a:p>
        </p:txBody>
      </p:sp>
      <p:pic>
        <p:nvPicPr>
          <p:cNvPr id="2" name="Picture 1" descr="Icon&#10;&#10;Description automatically generated with medium confidence">
            <a:hlinkClick r:id="rId4"/>
            <a:extLst>
              <a:ext uri="{FF2B5EF4-FFF2-40B4-BE49-F238E27FC236}">
                <a16:creationId xmlns:a16="http://schemas.microsoft.com/office/drawing/2014/main" id="{A5570566-6136-CF60-3655-B5EBA9CFCFAA}"/>
              </a:ext>
            </a:extLst>
          </p:cNvPr>
          <p:cNvPicPr>
            <a:picLocks noChangeAspect="1"/>
          </p:cNvPicPr>
          <p:nvPr/>
        </p:nvPicPr>
        <p:blipFill>
          <a:blip r:embed="rId5"/>
          <a:stretch>
            <a:fillRect/>
          </a:stretch>
        </p:blipFill>
        <p:spPr>
          <a:xfrm>
            <a:off x="11095500" y="1449388"/>
            <a:ext cx="144000" cy="144000"/>
          </a:xfrm>
          <a:prstGeom prst="rect">
            <a:avLst/>
          </a:prstGeom>
        </p:spPr>
      </p:pic>
      <p:cxnSp>
        <p:nvCxnSpPr>
          <p:cNvPr id="8" name="Straight Connector 7">
            <a:extLst>
              <a:ext uri="{FF2B5EF4-FFF2-40B4-BE49-F238E27FC236}">
                <a16:creationId xmlns:a16="http://schemas.microsoft.com/office/drawing/2014/main" id="{55D4306D-C390-AB5C-BFAD-434BD1D678CF}"/>
              </a:ext>
            </a:extLst>
          </p:cNvPr>
          <p:cNvCxnSpPr>
            <a:cxnSpLocks/>
          </p:cNvCxnSpPr>
          <p:nvPr/>
        </p:nvCxnSpPr>
        <p:spPr>
          <a:xfrm>
            <a:off x="4187046" y="1449388"/>
            <a:ext cx="0" cy="4408487"/>
          </a:xfrm>
          <a:prstGeom prst="line">
            <a:avLst/>
          </a:prstGeom>
          <a:ln w="6350">
            <a:solidFill>
              <a:schemeClr val="bg2">
                <a:lumMod val="60000"/>
                <a:lumOff val="4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812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97F259D0-1D46-E62D-5425-85F07DEA7148}"/>
              </a:ext>
            </a:extLst>
          </p:cNvPr>
          <p:cNvGraphicFramePr>
            <a:graphicFrameLocks noGrp="1"/>
          </p:cNvGraphicFramePr>
          <p:nvPr>
            <p:ph sz="quarter" idx="34"/>
            <p:extLst>
              <p:ext uri="{D42A27DB-BD31-4B8C-83A1-F6EECF244321}">
                <p14:modId xmlns:p14="http://schemas.microsoft.com/office/powerpoint/2010/main" val="2854156968"/>
              </p:ext>
            </p:extLst>
          </p:nvPr>
        </p:nvGraphicFramePr>
        <p:xfrm>
          <a:off x="423562" y="1922399"/>
          <a:ext cx="3773457" cy="4256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ontent Placeholder 18">
            <a:extLst>
              <a:ext uri="{FF2B5EF4-FFF2-40B4-BE49-F238E27FC236}">
                <a16:creationId xmlns:a16="http://schemas.microsoft.com/office/drawing/2014/main" id="{38014785-739C-0363-3637-1CE9CCFB0C18}"/>
              </a:ext>
            </a:extLst>
          </p:cNvPr>
          <p:cNvGraphicFramePr>
            <a:graphicFrameLocks noGrp="1"/>
          </p:cNvGraphicFramePr>
          <p:nvPr>
            <p:ph sz="quarter" idx="35"/>
            <p:extLst>
              <p:ext uri="{D42A27DB-BD31-4B8C-83A1-F6EECF244321}">
                <p14:modId xmlns:p14="http://schemas.microsoft.com/office/powerpoint/2010/main" val="2583131873"/>
              </p:ext>
            </p:extLst>
          </p:nvPr>
        </p:nvGraphicFramePr>
        <p:xfrm>
          <a:off x="4427995" y="1922712"/>
          <a:ext cx="3203575" cy="4103687"/>
        </p:xfrm>
        <a:graphic>
          <a:graphicData uri="http://schemas.openxmlformats.org/drawingml/2006/chart">
            <c:chart xmlns:c="http://schemas.openxmlformats.org/drawingml/2006/chart" xmlns:r="http://schemas.openxmlformats.org/officeDocument/2006/relationships" r:id="rId4"/>
          </a:graphicData>
        </a:graphic>
      </p:graphicFrame>
      <p:sp>
        <p:nvSpPr>
          <p:cNvPr id="4" name="Content Placeholder 3">
            <a:extLst>
              <a:ext uri="{FF2B5EF4-FFF2-40B4-BE49-F238E27FC236}">
                <a16:creationId xmlns:a16="http://schemas.microsoft.com/office/drawing/2014/main" id="{CE02732E-F443-88AB-7E86-75A7BE700AEE}"/>
              </a:ext>
            </a:extLst>
          </p:cNvPr>
          <p:cNvSpPr>
            <a:spLocks noGrp="1"/>
          </p:cNvSpPr>
          <p:nvPr>
            <p:ph sz="quarter" idx="36"/>
          </p:nvPr>
        </p:nvSpPr>
        <p:spPr>
          <a:xfrm>
            <a:off x="8173967" y="1452844"/>
            <a:ext cx="3065534" cy="4573555"/>
          </a:xfrm>
        </p:spPr>
        <p:txBody>
          <a:bodyPr/>
          <a:lstStyle/>
          <a:p>
            <a:r>
              <a:rPr lang="en-US" sz="1000" dirty="0"/>
              <a:t>Ad tiers could be very effective for retaining customers who are on the fence about their streaming service. </a:t>
            </a:r>
            <a:br>
              <a:rPr lang="en-US" sz="1000" dirty="0"/>
            </a:br>
            <a:br>
              <a:rPr lang="en-US" sz="1000" dirty="0"/>
            </a:br>
            <a:r>
              <a:rPr lang="en-US" sz="1000" dirty="0"/>
              <a:t>Netflix recently announced its introduction </a:t>
            </a:r>
            <a:br>
              <a:rPr lang="en-US" sz="1000" dirty="0"/>
            </a:br>
            <a:r>
              <a:rPr lang="en-US" sz="1000" dirty="0"/>
              <a:t>of an </a:t>
            </a:r>
            <a:r>
              <a:rPr lang="en-US" sz="1000" dirty="0">
                <a:hlinkClick r:id="rId5"/>
              </a:rPr>
              <a:t>ad-supported</a:t>
            </a:r>
            <a:r>
              <a:rPr lang="en-US" sz="1000" dirty="0"/>
              <a:t> service for its US customers, offering a lower price point than its standard service. For viewers considering cancelling a streaming service 36% strongly support ad tiers compared to 14% for those who have already canceled. </a:t>
            </a:r>
            <a:br>
              <a:rPr lang="en-US" sz="1000" dirty="0"/>
            </a:br>
            <a:br>
              <a:rPr lang="en-US" sz="1000" dirty="0"/>
            </a:br>
            <a:r>
              <a:rPr lang="en-US" sz="1000" dirty="0"/>
              <a:t>45% of those who have canceled support </a:t>
            </a:r>
            <a:br>
              <a:rPr lang="en-US" sz="1000" dirty="0"/>
            </a:br>
            <a:r>
              <a:rPr lang="en-US" sz="1000" dirty="0"/>
              <a:t>or strongly support the introduction of advertisements to reduce costs. And 67% </a:t>
            </a:r>
            <a:br>
              <a:rPr lang="en-US" sz="1000" dirty="0"/>
            </a:br>
            <a:r>
              <a:rPr lang="en-US" sz="1000" dirty="0"/>
              <a:t>of viewers who are considering cancellation would support some ad-based tier at a lower price. </a:t>
            </a:r>
            <a:br>
              <a:rPr lang="en-US" sz="1000" dirty="0"/>
            </a:br>
            <a:br>
              <a:rPr lang="en-US" sz="1000" dirty="0"/>
            </a:br>
            <a:r>
              <a:rPr lang="en-US" sz="1000" dirty="0"/>
              <a:t>This support shows that ads may be more effective on streaming platforms because many consumers are in favor of lower </a:t>
            </a:r>
            <a:br>
              <a:rPr lang="en-US" sz="1000" dirty="0"/>
            </a:br>
            <a:r>
              <a:rPr lang="en-US" sz="1000" dirty="0"/>
              <a:t>priced streaming services. Ultimately ads </a:t>
            </a:r>
            <a:br>
              <a:rPr lang="en-US" sz="1000" dirty="0"/>
            </a:br>
            <a:r>
              <a:rPr lang="en-US" sz="1000" dirty="0"/>
              <a:t>in streaming services could help retain subscribers and are largely not opposed </a:t>
            </a:r>
            <a:br>
              <a:rPr lang="en-US" sz="1000" dirty="0"/>
            </a:br>
            <a:r>
              <a:rPr lang="en-US" sz="1000" dirty="0"/>
              <a:t>by viewers. </a:t>
            </a:r>
            <a:endParaRPr lang="en-US" dirty="0"/>
          </a:p>
        </p:txBody>
      </p:sp>
      <p:sp>
        <p:nvSpPr>
          <p:cNvPr id="5" name="Text Placeholder 4">
            <a:extLst>
              <a:ext uri="{FF2B5EF4-FFF2-40B4-BE49-F238E27FC236}">
                <a16:creationId xmlns:a16="http://schemas.microsoft.com/office/drawing/2014/main" id="{C1B0D54F-F061-0D15-543E-DCA4EE35740E}"/>
              </a:ext>
            </a:extLst>
          </p:cNvPr>
          <p:cNvSpPr>
            <a:spLocks noGrp="1"/>
          </p:cNvSpPr>
          <p:nvPr>
            <p:ph type="body" sz="quarter" idx="37"/>
          </p:nvPr>
        </p:nvSpPr>
        <p:spPr>
          <a:xfrm>
            <a:off x="4520109" y="1400879"/>
            <a:ext cx="2967208" cy="954107"/>
          </a:xfrm>
        </p:spPr>
        <p:txBody>
          <a:bodyPr/>
          <a:lstStyle/>
          <a:p>
            <a:r>
              <a:rPr lang="en-US" sz="1000" b="1" dirty="0"/>
              <a:t>Those considering cancellation </a:t>
            </a:r>
            <a:br>
              <a:rPr lang="en-US" sz="1000" b="1" dirty="0"/>
            </a:br>
            <a:r>
              <a:rPr lang="en-US" sz="1000" b="1" dirty="0"/>
              <a:t>support ad tiers even more </a:t>
            </a:r>
          </a:p>
          <a:p>
            <a:r>
              <a:rPr lang="en-US" sz="900" b="0" i="0" dirty="0">
                <a:solidFill>
                  <a:schemeClr val="bg2"/>
                </a:solidFill>
                <a:effectLst/>
              </a:rPr>
              <a:t>% of consumers, who are considering </a:t>
            </a:r>
            <a:br>
              <a:rPr lang="en-US" sz="900" b="0" i="0" dirty="0">
                <a:solidFill>
                  <a:schemeClr val="bg2"/>
                </a:solidFill>
                <a:effectLst/>
              </a:rPr>
            </a:br>
            <a:r>
              <a:rPr lang="en-US" sz="900" b="0" i="0" dirty="0">
                <a:solidFill>
                  <a:schemeClr val="bg2"/>
                </a:solidFill>
                <a:effectLst/>
              </a:rPr>
              <a:t>cancelling streaming service subscription, </a:t>
            </a:r>
            <a:br>
              <a:rPr lang="en-US" sz="900" b="0" i="0" dirty="0">
                <a:solidFill>
                  <a:schemeClr val="bg2"/>
                </a:solidFill>
                <a:effectLst/>
              </a:rPr>
            </a:br>
            <a:r>
              <a:rPr lang="en-US" sz="900" b="0" i="0" dirty="0">
                <a:solidFill>
                  <a:schemeClr val="bg2"/>
                </a:solidFill>
                <a:effectLst/>
              </a:rPr>
              <a:t>that say the following about using an </a:t>
            </a:r>
            <a:br>
              <a:rPr lang="en-US" sz="900" b="0" i="0" dirty="0">
                <a:solidFill>
                  <a:schemeClr val="bg2"/>
                </a:solidFill>
                <a:effectLst/>
              </a:rPr>
            </a:br>
            <a:r>
              <a:rPr lang="en-US" sz="900" b="0" i="0" dirty="0">
                <a:solidFill>
                  <a:schemeClr val="bg2"/>
                </a:solidFill>
                <a:effectLst/>
              </a:rPr>
              <a:t>ad-supported streaming service</a:t>
            </a:r>
            <a:endParaRPr lang="en-US" sz="900" i="1" dirty="0">
              <a:solidFill>
                <a:schemeClr val="bg2"/>
              </a:solidFill>
            </a:endParaRPr>
          </a:p>
        </p:txBody>
      </p:sp>
      <p:sp>
        <p:nvSpPr>
          <p:cNvPr id="7" name="Text Placeholder 6">
            <a:extLst>
              <a:ext uri="{FF2B5EF4-FFF2-40B4-BE49-F238E27FC236}">
                <a16:creationId xmlns:a16="http://schemas.microsoft.com/office/drawing/2014/main" id="{5032E96C-0A7A-FA9B-B2BF-5A4CE5BF53E8}"/>
              </a:ext>
            </a:extLst>
          </p:cNvPr>
          <p:cNvSpPr>
            <a:spLocks noGrp="1"/>
          </p:cNvSpPr>
          <p:nvPr>
            <p:ph type="body" sz="quarter" idx="42"/>
          </p:nvPr>
        </p:nvSpPr>
        <p:spPr/>
        <p:txBody>
          <a:bodyPr/>
          <a:lstStyle/>
          <a:p>
            <a:r>
              <a:rPr lang="en-US" dirty="0"/>
              <a:t>Ad tiers may be the right move for user retention </a:t>
            </a:r>
          </a:p>
        </p:txBody>
      </p:sp>
      <p:sp>
        <p:nvSpPr>
          <p:cNvPr id="8" name="Text Placeholder 7">
            <a:extLst>
              <a:ext uri="{FF2B5EF4-FFF2-40B4-BE49-F238E27FC236}">
                <a16:creationId xmlns:a16="http://schemas.microsoft.com/office/drawing/2014/main" id="{630497B3-26B4-416F-1595-CE1BC51FEE76}"/>
              </a:ext>
            </a:extLst>
          </p:cNvPr>
          <p:cNvSpPr>
            <a:spLocks noGrp="1"/>
          </p:cNvSpPr>
          <p:nvPr>
            <p:ph type="body" sz="quarter" idx="26"/>
          </p:nvPr>
        </p:nvSpPr>
        <p:spPr>
          <a:xfrm>
            <a:off x="897469" y="1446927"/>
            <a:ext cx="2433277" cy="800219"/>
          </a:xfrm>
        </p:spPr>
        <p:txBody>
          <a:bodyPr/>
          <a:lstStyle/>
          <a:p>
            <a:r>
              <a:rPr lang="en-US" sz="1000" b="1" dirty="0"/>
              <a:t>Cancelers largely support ads </a:t>
            </a:r>
          </a:p>
          <a:p>
            <a:r>
              <a:rPr lang="en-US" sz="900" b="0" i="0" dirty="0">
                <a:solidFill>
                  <a:schemeClr val="bg2"/>
                </a:solidFill>
                <a:effectLst/>
              </a:rPr>
              <a:t>% of consumers, who canceled </a:t>
            </a:r>
            <a:br>
              <a:rPr lang="en-US" sz="900" b="0" i="0" dirty="0">
                <a:solidFill>
                  <a:schemeClr val="bg2"/>
                </a:solidFill>
                <a:effectLst/>
              </a:rPr>
            </a:br>
            <a:r>
              <a:rPr lang="en-US" sz="900" b="0" i="0" dirty="0">
                <a:solidFill>
                  <a:schemeClr val="bg2"/>
                </a:solidFill>
                <a:effectLst/>
              </a:rPr>
              <a:t>a streaming service subscription, </a:t>
            </a:r>
            <a:br>
              <a:rPr lang="en-US" sz="900" b="0" i="0" dirty="0">
                <a:solidFill>
                  <a:schemeClr val="bg2"/>
                </a:solidFill>
                <a:effectLst/>
              </a:rPr>
            </a:br>
            <a:r>
              <a:rPr lang="en-US" sz="900" b="0" i="0" dirty="0">
                <a:solidFill>
                  <a:schemeClr val="bg2"/>
                </a:solidFill>
                <a:effectLst/>
              </a:rPr>
              <a:t>that say the following about using </a:t>
            </a:r>
            <a:br>
              <a:rPr lang="en-US" sz="900" b="0" i="0" dirty="0">
                <a:solidFill>
                  <a:schemeClr val="bg2"/>
                </a:solidFill>
                <a:effectLst/>
              </a:rPr>
            </a:br>
            <a:r>
              <a:rPr lang="en-US" sz="900" b="0" i="0" dirty="0">
                <a:solidFill>
                  <a:schemeClr val="bg2"/>
                </a:solidFill>
                <a:effectLst/>
              </a:rPr>
              <a:t>an ad-supported streaming service</a:t>
            </a:r>
            <a:endParaRPr lang="en-US" sz="900" dirty="0">
              <a:solidFill>
                <a:schemeClr val="bg2"/>
              </a:solidFill>
            </a:endParaRPr>
          </a:p>
        </p:txBody>
      </p:sp>
      <p:sp>
        <p:nvSpPr>
          <p:cNvPr id="9" name="Text Placeholder 8">
            <a:extLst>
              <a:ext uri="{FF2B5EF4-FFF2-40B4-BE49-F238E27FC236}">
                <a16:creationId xmlns:a16="http://schemas.microsoft.com/office/drawing/2014/main" id="{8434728D-B1ED-D2C5-8F28-6A4CEEDB174A}"/>
              </a:ext>
            </a:extLst>
          </p:cNvPr>
          <p:cNvSpPr>
            <a:spLocks noGrp="1"/>
          </p:cNvSpPr>
          <p:nvPr>
            <p:ph type="body" sz="quarter" idx="25"/>
          </p:nvPr>
        </p:nvSpPr>
        <p:spPr>
          <a:xfrm>
            <a:off x="863894" y="6071178"/>
            <a:ext cx="10609420" cy="307777"/>
          </a:xfrm>
        </p:spPr>
        <p:txBody>
          <a:bodyPr/>
          <a:lstStyle/>
          <a:p>
            <a:r>
              <a:rPr lang="en-US" b="1" dirty="0"/>
              <a:t>Source: </a:t>
            </a:r>
            <a:r>
              <a:rPr lang="en-US" dirty="0"/>
              <a:t>GWI Zeitgeist June 2022 </a:t>
            </a:r>
            <a:r>
              <a:rPr lang="en-US" b="1" dirty="0"/>
              <a:t>Base: </a:t>
            </a:r>
            <a:r>
              <a:rPr lang="en-US" dirty="0">
                <a:solidFill>
                  <a:srgbClr val="000000"/>
                </a:solidFill>
                <a:effectLst/>
              </a:rPr>
              <a:t> 1,546 internet users who have canceled one or more TV streaming subscriptions aged 16-64 in 11 markets and 2,012 internet users considering canceling TV streaming subscriptions </a:t>
            </a:r>
          </a:p>
          <a:p>
            <a:r>
              <a:rPr lang="en-US" b="1" dirty="0"/>
              <a:t> </a:t>
            </a:r>
          </a:p>
        </p:txBody>
      </p:sp>
      <p:cxnSp>
        <p:nvCxnSpPr>
          <p:cNvPr id="3" name="Straight Connector 2">
            <a:extLst>
              <a:ext uri="{FF2B5EF4-FFF2-40B4-BE49-F238E27FC236}">
                <a16:creationId xmlns:a16="http://schemas.microsoft.com/office/drawing/2014/main" id="{D479B88B-790E-094E-FECD-85C87E86FF31}"/>
              </a:ext>
            </a:extLst>
          </p:cNvPr>
          <p:cNvCxnSpPr>
            <a:cxnSpLocks/>
          </p:cNvCxnSpPr>
          <p:nvPr/>
        </p:nvCxnSpPr>
        <p:spPr>
          <a:xfrm>
            <a:off x="7917821" y="1449388"/>
            <a:ext cx="0" cy="4408487"/>
          </a:xfrm>
          <a:prstGeom prst="line">
            <a:avLst/>
          </a:prstGeom>
          <a:ln w="6350">
            <a:solidFill>
              <a:schemeClr val="bg2">
                <a:lumMod val="60000"/>
                <a:lumOff val="40000"/>
              </a:schemeClr>
            </a:solidFill>
          </a:ln>
        </p:spPr>
        <p:style>
          <a:lnRef idx="1">
            <a:schemeClr val="dk1"/>
          </a:lnRef>
          <a:fillRef idx="0">
            <a:schemeClr val="dk1"/>
          </a:fillRef>
          <a:effectRef idx="0">
            <a:schemeClr val="dk1"/>
          </a:effectRef>
          <a:fontRef idx="minor">
            <a:schemeClr val="tx1"/>
          </a:fontRef>
        </p:style>
      </p:cxnSp>
      <p:pic>
        <p:nvPicPr>
          <p:cNvPr id="10" name="Picture 9" descr="Icon&#10;&#10;Description automatically generated with medium confidence">
            <a:hlinkClick r:id="rId6"/>
            <a:extLst>
              <a:ext uri="{FF2B5EF4-FFF2-40B4-BE49-F238E27FC236}">
                <a16:creationId xmlns:a16="http://schemas.microsoft.com/office/drawing/2014/main" id="{EADE206F-933D-1D9B-63A8-BD58922CEF59}"/>
              </a:ext>
            </a:extLst>
          </p:cNvPr>
          <p:cNvPicPr>
            <a:picLocks noChangeAspect="1"/>
          </p:cNvPicPr>
          <p:nvPr/>
        </p:nvPicPr>
        <p:blipFill>
          <a:blip r:embed="rId7"/>
          <a:stretch>
            <a:fillRect/>
          </a:stretch>
        </p:blipFill>
        <p:spPr>
          <a:xfrm>
            <a:off x="7428017" y="1452844"/>
            <a:ext cx="144000" cy="144000"/>
          </a:xfrm>
          <a:prstGeom prst="rect">
            <a:avLst/>
          </a:prstGeom>
        </p:spPr>
      </p:pic>
      <p:pic>
        <p:nvPicPr>
          <p:cNvPr id="6" name="Picture 5" descr="Icon&#10;&#10;Description automatically generated with medium confidence">
            <a:hlinkClick r:id="rId6"/>
            <a:extLst>
              <a:ext uri="{FF2B5EF4-FFF2-40B4-BE49-F238E27FC236}">
                <a16:creationId xmlns:a16="http://schemas.microsoft.com/office/drawing/2014/main" id="{60FBAA73-41CE-C493-8AB3-79070EFB3B51}"/>
              </a:ext>
            </a:extLst>
          </p:cNvPr>
          <p:cNvPicPr>
            <a:picLocks noChangeAspect="1"/>
          </p:cNvPicPr>
          <p:nvPr/>
        </p:nvPicPr>
        <p:blipFill>
          <a:blip r:embed="rId7"/>
          <a:stretch>
            <a:fillRect/>
          </a:stretch>
        </p:blipFill>
        <p:spPr>
          <a:xfrm>
            <a:off x="3761250" y="1452844"/>
            <a:ext cx="144000" cy="144000"/>
          </a:xfrm>
          <a:prstGeom prst="rect">
            <a:avLst/>
          </a:prstGeom>
        </p:spPr>
      </p:pic>
    </p:spTree>
    <p:extLst>
      <p:ext uri="{BB962C8B-B14F-4D97-AF65-F5344CB8AC3E}">
        <p14:creationId xmlns:p14="http://schemas.microsoft.com/office/powerpoint/2010/main" val="2893370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BA636E-3DE7-F94B-AB4F-AC2360FBB61F}"/>
              </a:ext>
            </a:extLst>
          </p:cNvPr>
          <p:cNvSpPr>
            <a:spLocks noGrp="1"/>
          </p:cNvSpPr>
          <p:nvPr>
            <p:ph sz="quarter" idx="34"/>
          </p:nvPr>
        </p:nvSpPr>
        <p:spPr>
          <a:xfrm>
            <a:off x="3610081" y="1896999"/>
            <a:ext cx="2249901" cy="4104000"/>
          </a:xfrm>
        </p:spPr>
        <p:txBody>
          <a:bodyPr/>
          <a:lstStyle/>
          <a:p>
            <a:r>
              <a:rPr lang="en-GB" sz="1050" b="1" dirty="0"/>
              <a:t>Streamer fatigue</a:t>
            </a:r>
          </a:p>
          <a:p>
            <a:r>
              <a:rPr lang="en-GB" sz="1050" dirty="0"/>
              <a:t>Streamers on average subscribe to 2.8 platforms, </a:t>
            </a:r>
            <a:br>
              <a:rPr lang="en-GB" sz="1050" dirty="0"/>
            </a:br>
            <a:r>
              <a:rPr lang="en-GB" sz="1050" dirty="0"/>
              <a:t>and</a:t>
            </a:r>
            <a:r>
              <a:rPr lang="en-US" sz="1050" dirty="0"/>
              <a:t> those who watch </a:t>
            </a:r>
            <a:br>
              <a:rPr lang="en-US" sz="1050" dirty="0"/>
            </a:br>
            <a:r>
              <a:rPr lang="en-US" sz="1050" dirty="0"/>
              <a:t>more are more inclined </a:t>
            </a:r>
            <a:br>
              <a:rPr lang="en-US" sz="1050" dirty="0"/>
            </a:br>
            <a:r>
              <a:rPr lang="en-US" sz="1050" dirty="0"/>
              <a:t>to consider cancelling.</a:t>
            </a:r>
            <a:br>
              <a:rPr lang="en-US" sz="1050" dirty="0"/>
            </a:br>
            <a:br>
              <a:rPr lang="en-US" sz="1050" dirty="0"/>
            </a:br>
            <a:r>
              <a:rPr lang="en-US" sz="1050" dirty="0"/>
              <a:t>Brands should also consider the viewers state of mind when watching shows. </a:t>
            </a:r>
            <a:r>
              <a:rPr lang="en-US" sz="1050" b="0" i="0" u="none" strike="noStrike" dirty="0">
                <a:effectLst/>
                <a:latin typeface="Poppins" pitchFamily="2" charset="77"/>
              </a:rPr>
              <a:t>“</a:t>
            </a:r>
            <a:r>
              <a:rPr lang="en-US" sz="1050" dirty="0"/>
              <a:t>H</a:t>
            </a:r>
            <a:r>
              <a:rPr lang="en-US" sz="1050" b="0" i="0" u="none" strike="noStrike" dirty="0">
                <a:effectLst/>
                <a:latin typeface="Poppins" pitchFamily="2" charset="77"/>
              </a:rPr>
              <a:t>appy” is the top state </a:t>
            </a:r>
            <a:br>
              <a:rPr lang="en-US" sz="1050" b="0" i="0" u="none" strike="noStrike" dirty="0">
                <a:effectLst/>
                <a:latin typeface="Poppins" pitchFamily="2" charset="77"/>
              </a:rPr>
            </a:br>
            <a:r>
              <a:rPr lang="en-US" sz="1050" b="0" i="0" u="none" strike="noStrike" dirty="0">
                <a:effectLst/>
                <a:latin typeface="Poppins" pitchFamily="2" charset="77"/>
              </a:rPr>
              <a:t>of mind when it comes to </a:t>
            </a:r>
            <a:br>
              <a:rPr lang="en-US" sz="1050" b="0" i="0" u="none" strike="noStrike" dirty="0">
                <a:effectLst/>
                <a:latin typeface="Poppins" pitchFamily="2" charset="77"/>
              </a:rPr>
            </a:br>
            <a:r>
              <a:rPr lang="en-US" sz="1050" b="0" i="0" u="none" strike="noStrike" dirty="0">
                <a:effectLst/>
                <a:latin typeface="Poppins" pitchFamily="2" charset="77"/>
              </a:rPr>
              <a:t>any of the genres we track.</a:t>
            </a:r>
            <a:br>
              <a:rPr lang="en-US" sz="1050" i="0" u="none" strike="noStrike" dirty="0">
                <a:latin typeface="Poppins" pitchFamily="2" charset="77"/>
              </a:rPr>
            </a:br>
            <a:br>
              <a:rPr lang="en-US" sz="1050" b="0" dirty="0">
                <a:effectLst/>
              </a:rPr>
            </a:br>
            <a:r>
              <a:rPr lang="en-US" sz="1050" dirty="0"/>
              <a:t>W</a:t>
            </a:r>
            <a:r>
              <a:rPr lang="en-US" sz="1050" b="0" i="0" u="none" strike="noStrike" dirty="0">
                <a:effectLst/>
                <a:latin typeface="Poppins" pitchFamily="2" charset="77"/>
              </a:rPr>
              <a:t>e watch content because it’s a positive, experience - which is crucial to remember when maintaining subscribers.</a:t>
            </a:r>
            <a:endParaRPr lang="en-US" sz="1050" b="0" dirty="0">
              <a:effectLst/>
            </a:endParaRPr>
          </a:p>
          <a:p>
            <a:endParaRPr lang="en-US" dirty="0"/>
          </a:p>
        </p:txBody>
      </p:sp>
      <p:sp>
        <p:nvSpPr>
          <p:cNvPr id="3" name="Content Placeholder 2">
            <a:extLst>
              <a:ext uri="{FF2B5EF4-FFF2-40B4-BE49-F238E27FC236}">
                <a16:creationId xmlns:a16="http://schemas.microsoft.com/office/drawing/2014/main" id="{0D0D4697-8082-8841-BD4A-2543DDC453AF}"/>
              </a:ext>
            </a:extLst>
          </p:cNvPr>
          <p:cNvSpPr>
            <a:spLocks noGrp="1"/>
          </p:cNvSpPr>
          <p:nvPr>
            <p:ph sz="quarter" idx="35"/>
          </p:nvPr>
        </p:nvSpPr>
        <p:spPr>
          <a:xfrm>
            <a:off x="6361736" y="1896999"/>
            <a:ext cx="2250000" cy="4104000"/>
          </a:xfrm>
        </p:spPr>
        <p:txBody>
          <a:bodyPr/>
          <a:lstStyle/>
          <a:p>
            <a:r>
              <a:rPr lang="en-GB" sz="1050" b="1" dirty="0"/>
              <a:t>Content is key </a:t>
            </a:r>
          </a:p>
          <a:p>
            <a:r>
              <a:rPr lang="en-GB" sz="1050" dirty="0"/>
              <a:t>61% of consumers say content is the reason they subscribe.  </a:t>
            </a:r>
            <a:br>
              <a:rPr lang="en-GB" sz="1050" dirty="0"/>
            </a:br>
            <a:br>
              <a:rPr lang="en-GB" sz="1050" dirty="0"/>
            </a:br>
            <a:r>
              <a:rPr lang="en-GB" sz="1050" dirty="0"/>
              <a:t>Even though price and lack </a:t>
            </a:r>
            <a:br>
              <a:rPr lang="en-GB" sz="1050" dirty="0"/>
            </a:br>
            <a:r>
              <a:rPr lang="en-GB" sz="1050" dirty="0"/>
              <a:t>of usage are top reasons for those who do cancel, over 1 in 5 consumers have cancelled </a:t>
            </a:r>
            <a:br>
              <a:rPr lang="en-GB" sz="1050" dirty="0"/>
            </a:br>
            <a:r>
              <a:rPr lang="en-GB" sz="1050" dirty="0"/>
              <a:t>a streaming service due to </a:t>
            </a:r>
            <a:br>
              <a:rPr lang="en-GB" sz="1050" dirty="0"/>
            </a:br>
            <a:r>
              <a:rPr lang="en-GB" sz="1050" dirty="0"/>
              <a:t>not enough new content </a:t>
            </a:r>
            <a:br>
              <a:rPr lang="en-GB" sz="1050" dirty="0"/>
            </a:br>
            <a:r>
              <a:rPr lang="en-GB" sz="1050" dirty="0"/>
              <a:t>being added.</a:t>
            </a:r>
            <a:br>
              <a:rPr lang="en-GB" sz="1050" dirty="0"/>
            </a:br>
            <a:endParaRPr lang="en-GB" sz="1050" dirty="0"/>
          </a:p>
          <a:p>
            <a:r>
              <a:rPr lang="en-US" sz="1050" dirty="0"/>
              <a:t>Content is the best way </a:t>
            </a:r>
            <a:br>
              <a:rPr lang="en-US" sz="1050" dirty="0"/>
            </a:br>
            <a:r>
              <a:rPr lang="en-US" sz="1050" dirty="0"/>
              <a:t>to differentiate between streaming services and is a clear winner to attract viewers to streaming platforms.</a:t>
            </a:r>
            <a:endParaRPr lang="en-GB" sz="1050" dirty="0"/>
          </a:p>
        </p:txBody>
      </p:sp>
      <p:sp>
        <p:nvSpPr>
          <p:cNvPr id="4" name="Content Placeholder 3">
            <a:extLst>
              <a:ext uri="{FF2B5EF4-FFF2-40B4-BE49-F238E27FC236}">
                <a16:creationId xmlns:a16="http://schemas.microsoft.com/office/drawing/2014/main" id="{E8285706-C7D5-0042-BCB2-A280E17D5112}"/>
              </a:ext>
            </a:extLst>
          </p:cNvPr>
          <p:cNvSpPr>
            <a:spLocks noGrp="1"/>
          </p:cNvSpPr>
          <p:nvPr>
            <p:ph sz="quarter" idx="36"/>
          </p:nvPr>
        </p:nvSpPr>
        <p:spPr>
          <a:xfrm>
            <a:off x="883727" y="1896999"/>
            <a:ext cx="2250000" cy="4104000"/>
          </a:xfrm>
        </p:spPr>
        <p:txBody>
          <a:bodyPr/>
          <a:lstStyle/>
          <a:p>
            <a:r>
              <a:rPr lang="en-GB" sz="1050" b="1" dirty="0"/>
              <a:t>Ways to watch</a:t>
            </a:r>
          </a:p>
          <a:p>
            <a:r>
              <a:rPr lang="en-GB" sz="1050" dirty="0"/>
              <a:t>The TV set is still the most popular way to watch streaming. However other devices are gaining usage with younger generations. </a:t>
            </a:r>
          </a:p>
          <a:p>
            <a:br>
              <a:rPr lang="en-GB" sz="1050" dirty="0"/>
            </a:br>
            <a:r>
              <a:rPr lang="en-GB" sz="1050" dirty="0"/>
              <a:t>Millennials are 27% more likely to watch on a game console than the average internet user, and mobiles are the number one way for Gen Z to stream.</a:t>
            </a:r>
            <a:br>
              <a:rPr lang="en-GB" sz="1050" dirty="0"/>
            </a:br>
            <a:br>
              <a:rPr lang="en-GB" sz="1050" dirty="0"/>
            </a:br>
            <a:r>
              <a:rPr lang="en-GB" sz="1050" dirty="0"/>
              <a:t>Streaming services need to keep this in mind when catering different shows across age demographics.   </a:t>
            </a:r>
          </a:p>
          <a:p>
            <a:endParaRPr lang="en-GB" dirty="0"/>
          </a:p>
        </p:txBody>
      </p:sp>
      <p:sp>
        <p:nvSpPr>
          <p:cNvPr id="5" name="Content Placeholder 4">
            <a:extLst>
              <a:ext uri="{FF2B5EF4-FFF2-40B4-BE49-F238E27FC236}">
                <a16:creationId xmlns:a16="http://schemas.microsoft.com/office/drawing/2014/main" id="{BC3924C4-9BEA-D841-9C02-6C1E340860BA}"/>
              </a:ext>
            </a:extLst>
          </p:cNvPr>
          <p:cNvSpPr>
            <a:spLocks noGrp="1"/>
          </p:cNvSpPr>
          <p:nvPr>
            <p:ph sz="quarter" idx="37"/>
          </p:nvPr>
        </p:nvSpPr>
        <p:spPr>
          <a:xfrm>
            <a:off x="9109019" y="1896999"/>
            <a:ext cx="2250000" cy="4104000"/>
          </a:xfrm>
        </p:spPr>
        <p:txBody>
          <a:bodyPr/>
          <a:lstStyle/>
          <a:p>
            <a:r>
              <a:rPr lang="en-GB" sz="1050" b="1" dirty="0"/>
              <a:t>Ads can work </a:t>
            </a:r>
          </a:p>
          <a:p>
            <a:r>
              <a:rPr lang="en-GB" sz="1050" dirty="0"/>
              <a:t>Ad supported tiers may be the way forward for those wishing to cut costs but still enjoy streaming content.</a:t>
            </a:r>
            <a:br>
              <a:rPr lang="en-GB" sz="1050" dirty="0"/>
            </a:br>
            <a:br>
              <a:rPr lang="en-GB" sz="1050" dirty="0"/>
            </a:br>
            <a:r>
              <a:rPr lang="en-GB" sz="1050" dirty="0"/>
              <a:t>67% of streamers who are considering cancelling support ads to reduce </a:t>
            </a:r>
            <a:br>
              <a:rPr lang="en-GB" sz="1050" dirty="0"/>
            </a:br>
            <a:r>
              <a:rPr lang="en-GB" sz="1050" dirty="0"/>
              <a:t>costs, and less than 10% </a:t>
            </a:r>
            <a:br>
              <a:rPr lang="en-GB" sz="1050" dirty="0"/>
            </a:br>
            <a:r>
              <a:rPr lang="en-GB" sz="1050" dirty="0"/>
              <a:t>of consumers have any opposition to ads.</a:t>
            </a:r>
            <a:br>
              <a:rPr lang="en-GB" sz="1050" dirty="0"/>
            </a:br>
            <a:br>
              <a:rPr lang="en-GB" sz="1050" dirty="0"/>
            </a:br>
            <a:r>
              <a:rPr lang="en-GB" sz="1050" dirty="0"/>
              <a:t>But streaming services should be aware consumers are </a:t>
            </a:r>
            <a:br>
              <a:rPr lang="en-GB" sz="1050" dirty="0"/>
            </a:br>
            <a:r>
              <a:rPr lang="en-GB" sz="1050" dirty="0"/>
              <a:t>less inclined to want to see product placement as a form of advertising.</a:t>
            </a:r>
          </a:p>
        </p:txBody>
      </p:sp>
    </p:spTree>
    <p:extLst>
      <p:ext uri="{BB962C8B-B14F-4D97-AF65-F5344CB8AC3E}">
        <p14:creationId xmlns:p14="http://schemas.microsoft.com/office/powerpoint/2010/main" val="315375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30C7A2A7-7779-4245-B4F0-2E1C4E87D97E}"/>
              </a:ext>
            </a:extLst>
          </p:cNvPr>
          <p:cNvSpPr txBox="1">
            <a:spLocks/>
          </p:cNvSpPr>
          <p:nvPr/>
        </p:nvSpPr>
        <p:spPr>
          <a:xfrm>
            <a:off x="2775320" y="3586803"/>
            <a:ext cx="3523306" cy="53442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dirty="0">
                <a:solidFill>
                  <a:schemeClr val="bg1"/>
                </a:solidFill>
                <a:latin typeface="Poppins" pitchFamily="2" charset="77"/>
                <a:cs typeface="Poppins" pitchFamily="2" charset="77"/>
              </a:rPr>
              <a:t>Jack </a:t>
            </a:r>
            <a:r>
              <a:rPr lang="en-US" sz="2800" b="1" dirty="0" err="1">
                <a:solidFill>
                  <a:schemeClr val="bg1"/>
                </a:solidFill>
                <a:latin typeface="Poppins" pitchFamily="2" charset="77"/>
                <a:cs typeface="Poppins" pitchFamily="2" charset="77"/>
              </a:rPr>
              <a:t>Seasholtz</a:t>
            </a:r>
            <a:endParaRPr lang="en-US" sz="2800" b="1" dirty="0">
              <a:solidFill>
                <a:schemeClr val="bg1"/>
              </a:solidFill>
              <a:latin typeface="Poppins" pitchFamily="2" charset="77"/>
              <a:cs typeface="Poppins" pitchFamily="2" charset="77"/>
            </a:endParaRPr>
          </a:p>
        </p:txBody>
      </p:sp>
      <p:sp>
        <p:nvSpPr>
          <p:cNvPr id="17" name="Text Placeholder 11">
            <a:extLst>
              <a:ext uri="{FF2B5EF4-FFF2-40B4-BE49-F238E27FC236}">
                <a16:creationId xmlns:a16="http://schemas.microsoft.com/office/drawing/2014/main" id="{238365F6-904D-884E-93E4-684563EBA578}"/>
              </a:ext>
            </a:extLst>
          </p:cNvPr>
          <p:cNvSpPr txBox="1">
            <a:spLocks/>
          </p:cNvSpPr>
          <p:nvPr/>
        </p:nvSpPr>
        <p:spPr>
          <a:xfrm>
            <a:off x="2775319" y="4082379"/>
            <a:ext cx="3644986" cy="53442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5000"/>
              </a:lnSpc>
              <a:spcAft>
                <a:spcPts val="300"/>
              </a:spcAft>
            </a:pPr>
            <a:r>
              <a:rPr lang="en-US" sz="1100" b="1" dirty="0">
                <a:solidFill>
                  <a:schemeClr val="bg1"/>
                </a:solidFill>
                <a:latin typeface="Poppins" pitchFamily="2" charset="77"/>
                <a:cs typeface="Poppins" pitchFamily="2" charset="77"/>
              </a:rPr>
              <a:t>Consumer Trends Analyst</a:t>
            </a:r>
          </a:p>
          <a:p>
            <a:pPr>
              <a:lnSpc>
                <a:spcPct val="105000"/>
              </a:lnSpc>
              <a:spcAft>
                <a:spcPts val="300"/>
              </a:spcAft>
            </a:pPr>
            <a:r>
              <a:rPr lang="en-US" sz="1100" dirty="0" err="1">
                <a:solidFill>
                  <a:schemeClr val="bg1"/>
                </a:solidFill>
                <a:latin typeface="Poppins" pitchFamily="2" charset="77"/>
                <a:cs typeface="Poppins" pitchFamily="2" charset="77"/>
              </a:rPr>
              <a:t>jseasholtz@gwi.com</a:t>
            </a:r>
            <a:endParaRPr lang="en-US" sz="1100" dirty="0">
              <a:solidFill>
                <a:schemeClr val="bg1"/>
              </a:solidFill>
              <a:latin typeface="Poppins" pitchFamily="2" charset="77"/>
              <a:cs typeface="Poppins" pitchFamily="2" charset="77"/>
            </a:endParaRPr>
          </a:p>
        </p:txBody>
      </p:sp>
      <p:sp>
        <p:nvSpPr>
          <p:cNvPr id="2" name="Text Placeholder 1">
            <a:extLst>
              <a:ext uri="{FF2B5EF4-FFF2-40B4-BE49-F238E27FC236}">
                <a16:creationId xmlns:a16="http://schemas.microsoft.com/office/drawing/2014/main" id="{E66D2F62-C5E3-5349-BE8B-72F7CB3E7ECF}"/>
              </a:ext>
            </a:extLst>
          </p:cNvPr>
          <p:cNvSpPr>
            <a:spLocks noGrp="1"/>
          </p:cNvSpPr>
          <p:nvPr>
            <p:ph type="body" sz="quarter" idx="42"/>
          </p:nvPr>
        </p:nvSpPr>
        <p:spPr>
          <a:prstGeom prst="rect">
            <a:avLst/>
          </a:prstGeom>
        </p:spPr>
        <p:txBody>
          <a:bodyPr/>
          <a:lstStyle/>
          <a:p>
            <a:r>
              <a:rPr lang="en-US" dirty="0"/>
              <a:t>Want to know more?</a:t>
            </a:r>
          </a:p>
        </p:txBody>
      </p:sp>
      <p:sp>
        <p:nvSpPr>
          <p:cNvPr id="4" name="AutoShape 2">
            <a:extLst>
              <a:ext uri="{FF2B5EF4-FFF2-40B4-BE49-F238E27FC236}">
                <a16:creationId xmlns:a16="http://schemas.microsoft.com/office/drawing/2014/main" id="{54F139D1-D25A-AE3F-9683-B626091E1449}"/>
              </a:ext>
            </a:extLst>
          </p:cNvPr>
          <p:cNvSpPr>
            <a:spLocks noChangeAspect="1" noChangeArrowheads="1"/>
          </p:cNvSpPr>
          <p:nvPr/>
        </p:nvSpPr>
        <p:spPr bwMode="auto">
          <a:xfrm>
            <a:off x="626790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4F2FC843-677B-AD21-5B43-A85D193343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erson wearing glasses&#10;&#10;Description automatically generated with medium confidence">
            <a:extLst>
              <a:ext uri="{FF2B5EF4-FFF2-40B4-BE49-F238E27FC236}">
                <a16:creationId xmlns:a16="http://schemas.microsoft.com/office/drawing/2014/main" id="{3D1896BE-2814-E64C-98D8-DDC1304537ED}"/>
              </a:ext>
            </a:extLst>
          </p:cNvPr>
          <p:cNvPicPr>
            <a:picLocks noChangeAspect="1"/>
          </p:cNvPicPr>
          <p:nvPr/>
        </p:nvPicPr>
        <p:blipFill>
          <a:blip r:embed="rId2"/>
          <a:stretch>
            <a:fillRect/>
          </a:stretch>
        </p:blipFill>
        <p:spPr>
          <a:xfrm>
            <a:off x="686295" y="3059401"/>
            <a:ext cx="2029315" cy="2029315"/>
          </a:xfrm>
          <a:prstGeom prst="rect">
            <a:avLst/>
          </a:prstGeom>
        </p:spPr>
      </p:pic>
    </p:spTree>
    <p:extLst>
      <p:ext uri="{BB962C8B-B14F-4D97-AF65-F5344CB8AC3E}">
        <p14:creationId xmlns:p14="http://schemas.microsoft.com/office/powerpoint/2010/main" val="4266302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6DEDB2-D991-0A4A-8A3E-1AB8FE5CEFDC}"/>
              </a:ext>
            </a:extLst>
          </p:cNvPr>
          <p:cNvSpPr>
            <a:spLocks noGrp="1"/>
          </p:cNvSpPr>
          <p:nvPr>
            <p:ph type="body" sz="quarter" idx="31"/>
          </p:nvPr>
        </p:nvSpPr>
        <p:spPr/>
        <p:txBody>
          <a:bodyPr/>
          <a:lstStyle/>
          <a:p>
            <a:r>
              <a:rPr lang="en-US" dirty="0"/>
              <a:t>03.</a:t>
            </a:r>
          </a:p>
          <a:p>
            <a:endParaRPr lang="en-US" dirty="0"/>
          </a:p>
          <a:p>
            <a:r>
              <a:rPr lang="en-US" dirty="0"/>
              <a:t>04.</a:t>
            </a:r>
          </a:p>
          <a:p>
            <a:r>
              <a:rPr lang="en-US" dirty="0"/>
              <a:t>13.</a:t>
            </a:r>
          </a:p>
          <a:p>
            <a:r>
              <a:rPr lang="en-US" dirty="0"/>
              <a:t>19.</a:t>
            </a:r>
          </a:p>
          <a:p>
            <a:r>
              <a:rPr lang="en-US" dirty="0"/>
              <a:t>25.</a:t>
            </a:r>
          </a:p>
          <a:p>
            <a:endParaRPr lang="en-US" dirty="0"/>
          </a:p>
          <a:p>
            <a:r>
              <a:rPr lang="en-US" dirty="0"/>
              <a:t>27.</a:t>
            </a:r>
          </a:p>
          <a:p>
            <a:r>
              <a:rPr lang="en-US" dirty="0"/>
              <a:t>28.</a:t>
            </a:r>
          </a:p>
        </p:txBody>
      </p:sp>
      <p:sp>
        <p:nvSpPr>
          <p:cNvPr id="5" name="Text Placeholder 4">
            <a:extLst>
              <a:ext uri="{FF2B5EF4-FFF2-40B4-BE49-F238E27FC236}">
                <a16:creationId xmlns:a16="http://schemas.microsoft.com/office/drawing/2014/main" id="{8BDE40AF-70B5-F341-BDA8-AD82FEFA824C}"/>
              </a:ext>
            </a:extLst>
          </p:cNvPr>
          <p:cNvSpPr>
            <a:spLocks noGrp="1"/>
          </p:cNvSpPr>
          <p:nvPr>
            <p:ph type="body" sz="quarter" idx="32"/>
          </p:nvPr>
        </p:nvSpPr>
        <p:spPr/>
        <p:txBody>
          <a:bodyPr/>
          <a:lstStyle/>
          <a:p>
            <a:r>
              <a:rPr lang="en-US" dirty="0"/>
              <a:t>Introduction</a:t>
            </a:r>
          </a:p>
          <a:p>
            <a:endParaRPr lang="en-US" dirty="0"/>
          </a:p>
          <a:p>
            <a:r>
              <a:rPr lang="en-US" dirty="0"/>
              <a:t>The streaming landscape today</a:t>
            </a:r>
          </a:p>
          <a:p>
            <a:r>
              <a:rPr lang="en-US" dirty="0"/>
              <a:t>Consumers who consider cancelling</a:t>
            </a:r>
          </a:p>
          <a:p>
            <a:r>
              <a:rPr lang="en-US" dirty="0"/>
              <a:t>Winning back subscribers</a:t>
            </a:r>
          </a:p>
          <a:p>
            <a:r>
              <a:rPr lang="en-US" dirty="0"/>
              <a:t>Talking points</a:t>
            </a:r>
          </a:p>
          <a:p>
            <a:endParaRPr lang="en-GB" dirty="0"/>
          </a:p>
          <a:p>
            <a:r>
              <a:rPr lang="en-GB" dirty="0"/>
              <a:t>Want to know more?</a:t>
            </a:r>
          </a:p>
          <a:p>
            <a:r>
              <a:rPr lang="en-GB" dirty="0"/>
              <a:t>More from GWI</a:t>
            </a:r>
          </a:p>
          <a:p>
            <a:endParaRPr lang="en-US" dirty="0"/>
          </a:p>
          <a:p>
            <a:endParaRPr lang="en-US" dirty="0"/>
          </a:p>
        </p:txBody>
      </p:sp>
      <p:sp>
        <p:nvSpPr>
          <p:cNvPr id="23" name="Text Placeholder 13">
            <a:extLst>
              <a:ext uri="{FF2B5EF4-FFF2-40B4-BE49-F238E27FC236}">
                <a16:creationId xmlns:a16="http://schemas.microsoft.com/office/drawing/2014/main" id="{FC39583E-8C4C-874C-BA35-35EF40BDB7B2}"/>
              </a:ext>
            </a:extLst>
          </p:cNvPr>
          <p:cNvSpPr txBox="1">
            <a:spLocks/>
          </p:cNvSpPr>
          <p:nvPr/>
        </p:nvSpPr>
        <p:spPr>
          <a:xfrm>
            <a:off x="7172447"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Methodology</a:t>
            </a:r>
          </a:p>
        </p:txBody>
      </p:sp>
      <p:sp>
        <p:nvSpPr>
          <p:cNvPr id="6" name="Content Placeholder 4">
            <a:extLst>
              <a:ext uri="{FF2B5EF4-FFF2-40B4-BE49-F238E27FC236}">
                <a16:creationId xmlns:a16="http://schemas.microsoft.com/office/drawing/2014/main" id="{E549413A-DAB2-D440-805D-21AC900351E4}"/>
              </a:ext>
            </a:extLst>
          </p:cNvPr>
          <p:cNvSpPr txBox="1">
            <a:spLocks/>
          </p:cNvSpPr>
          <p:nvPr/>
        </p:nvSpPr>
        <p:spPr>
          <a:xfrm>
            <a:off x="7192290" y="1558925"/>
            <a:ext cx="3485234" cy="4103265"/>
          </a:xfrm>
          <a:prstGeom prst="rect">
            <a:avLst/>
          </a:prstGeom>
        </p:spPr>
        <p:txBody>
          <a:bodyPr tIns="46800" bIns="4680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450"/>
              </a:lnSpc>
            </a:pPr>
            <a:r>
              <a:rPr lang="en-US" sz="1100" dirty="0">
                <a:solidFill>
                  <a:srgbClr val="1D1C1D"/>
                </a:solidFill>
                <a:latin typeface="Poppins" panose="00000500000000000000" pitchFamily="2" charset="0"/>
                <a:cs typeface="Poppins" panose="00000500000000000000" pitchFamily="2" charset="0"/>
              </a:rPr>
              <a:t>All figures in this report come from GWI’s online research among internet users aged 16-64, </a:t>
            </a:r>
            <a:br>
              <a:rPr lang="en-US" sz="1100" dirty="0">
                <a:solidFill>
                  <a:srgbClr val="1D1C1D"/>
                </a:solidFill>
                <a:latin typeface="Poppins" panose="00000500000000000000" pitchFamily="2" charset="0"/>
                <a:cs typeface="Poppins" panose="00000500000000000000" pitchFamily="2" charset="0"/>
              </a:rPr>
            </a:br>
            <a:r>
              <a:rPr lang="en-US" sz="1100" dirty="0">
                <a:solidFill>
                  <a:srgbClr val="1D1C1D"/>
                </a:solidFill>
                <a:latin typeface="Poppins" panose="00000500000000000000" pitchFamily="2" charset="0"/>
                <a:cs typeface="Poppins" panose="00000500000000000000" pitchFamily="2" charset="0"/>
              </a:rPr>
              <a:t>so it’s fair to say they reflect the online populations of each market. </a:t>
            </a:r>
          </a:p>
          <a:p>
            <a:pPr>
              <a:lnSpc>
                <a:spcPts val="1450"/>
              </a:lnSpc>
            </a:pPr>
            <a:endParaRPr lang="en-US" sz="1100" dirty="0">
              <a:solidFill>
                <a:srgbClr val="1D1C1D"/>
              </a:solidFill>
              <a:latin typeface="Poppins" panose="00000500000000000000" pitchFamily="2" charset="0"/>
              <a:cs typeface="Poppins" panose="00000500000000000000" pitchFamily="2" charset="0"/>
            </a:endParaRPr>
          </a:p>
          <a:p>
            <a:pPr>
              <a:lnSpc>
                <a:spcPts val="1450"/>
              </a:lnSpc>
            </a:pPr>
            <a:r>
              <a:rPr lang="en-US" sz="1100" dirty="0">
                <a:solidFill>
                  <a:srgbClr val="1D1C1D"/>
                </a:solidFill>
                <a:latin typeface="Poppins" panose="00000500000000000000" pitchFamily="2" charset="0"/>
                <a:cs typeface="Poppins" panose="00000500000000000000" pitchFamily="2" charset="0"/>
              </a:rPr>
              <a:t>In some markets - mainly in Latin America, Middle East and Africa, and the Asia-Pacific region - low internet penetration means online populations tend to be younger, more affluent and better educated than the total population. </a:t>
            </a:r>
          </a:p>
          <a:p>
            <a:pPr>
              <a:lnSpc>
                <a:spcPts val="1450"/>
              </a:lnSpc>
            </a:pPr>
            <a:endParaRPr lang="en-US" sz="1100" dirty="0">
              <a:solidFill>
                <a:srgbClr val="1D1C1D"/>
              </a:solidFill>
              <a:latin typeface="Poppins" panose="00000500000000000000" pitchFamily="2" charset="0"/>
              <a:cs typeface="Poppins" panose="00000500000000000000" pitchFamily="2" charset="0"/>
            </a:endParaRPr>
          </a:p>
          <a:p>
            <a:pPr>
              <a:lnSpc>
                <a:spcPts val="1450"/>
              </a:lnSpc>
            </a:pPr>
            <a:r>
              <a:rPr lang="en-US" sz="1100" dirty="0">
                <a:latin typeface="Poppins" panose="00000500000000000000" pitchFamily="2" charset="0"/>
                <a:cs typeface="Poppins" panose="00000500000000000000" pitchFamily="2" charset="0"/>
              </a:rPr>
              <a:t>When reading this report, please note that </a:t>
            </a:r>
            <a:br>
              <a:rPr lang="en-US" sz="1100" dirty="0">
                <a:latin typeface="Poppins" panose="00000500000000000000" pitchFamily="2" charset="0"/>
                <a:cs typeface="Poppins" panose="00000500000000000000" pitchFamily="2" charset="0"/>
              </a:rPr>
            </a:br>
            <a:r>
              <a:rPr lang="en-US" sz="1100" dirty="0">
                <a:latin typeface="Poppins" panose="00000500000000000000" pitchFamily="2" charset="0"/>
                <a:cs typeface="Poppins" panose="00000500000000000000" pitchFamily="2" charset="0"/>
              </a:rPr>
              <a:t>we use a mixture of data from our ongoing quarterly global research and insights from GWI Zeitgeist, which is a monthly study carried out in the following 12 markets: </a:t>
            </a:r>
            <a:r>
              <a:rPr lang="it-IT" sz="1100" dirty="0">
                <a:latin typeface="Poppins" panose="00000500000000000000" pitchFamily="2" charset="0"/>
                <a:cs typeface="Poppins" panose="00000500000000000000" pitchFamily="2" charset="0"/>
              </a:rPr>
              <a:t>Australia, Brazil, Canada, China, France, Germany, India, </a:t>
            </a:r>
            <a:r>
              <a:rPr lang="it-IT" sz="1100" dirty="0" err="1">
                <a:latin typeface="Poppins" panose="00000500000000000000" pitchFamily="2" charset="0"/>
                <a:cs typeface="Poppins" panose="00000500000000000000" pitchFamily="2" charset="0"/>
              </a:rPr>
              <a:t>Italy</a:t>
            </a:r>
            <a:r>
              <a:rPr lang="it-IT" sz="1100" dirty="0">
                <a:latin typeface="Poppins" panose="00000500000000000000" pitchFamily="2" charset="0"/>
                <a:cs typeface="Poppins" panose="00000500000000000000" pitchFamily="2" charset="0"/>
              </a:rPr>
              <a:t>, Japan, Singapore, UK, USA.</a:t>
            </a:r>
            <a:endParaRPr lang="en-U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55104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DE7E16-AFF3-0689-F43F-57F0ADD4A923}"/>
              </a:ext>
            </a:extLst>
          </p:cNvPr>
          <p:cNvSpPr txBox="1">
            <a:spLocks/>
          </p:cNvSpPr>
          <p:nvPr/>
        </p:nvSpPr>
        <p:spPr>
          <a:xfrm>
            <a:off x="1834058" y="2693834"/>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RPr/>
            </a:defPPr>
            <a:lvl1pPr eaLnBrk="1" hangingPunct="1">
              <a:defRPr sz="1200" spc="0" baseline="0">
                <a:solidFill>
                  <a:schemeClr val="bg1"/>
                </a:solidFill>
                <a:latin typeface="Poppins Medium" pitchFamily="2" charset="77"/>
                <a:cs typeface="Poppins Medium" pitchFamily="2" charset="77"/>
              </a:defRPr>
            </a:lvl1pPr>
            <a:lvl2pPr eaLnBrk="1" hangingPunct="1">
              <a:defRPr b="1">
                <a:latin typeface="Faktum" panose="020B0003030202060203" pitchFamily="34" charset="0"/>
              </a:defRPr>
            </a:lvl2pPr>
            <a:lvl3pPr eaLnBrk="1" hangingPunct="1">
              <a:defRPr b="1">
                <a:latin typeface="Faktum" panose="020B0003030202060203" pitchFamily="34" charset="0"/>
              </a:defRPr>
            </a:lvl3pPr>
            <a:lvl4pPr eaLnBrk="1" hangingPunct="1">
              <a:defRPr b="1">
                <a:latin typeface="Faktum" panose="020B0003030202060203" pitchFamily="34" charset="0"/>
              </a:defRPr>
            </a:lvl4pPr>
            <a:lvl5pPr eaLnBrk="1" hangingPunct="1">
              <a:defRPr b="1">
                <a:latin typeface="Faktum" panose="020B0003030202060203" pitchFamily="34" charset="0"/>
              </a:defRPr>
            </a:lvl5pPr>
            <a:lvl6pPr eaLnBrk="1" hangingPunct="1"/>
            <a:lvl7pPr eaLnBrk="1" hangingPunct="1"/>
            <a:lvl8pPr eaLnBrk="1" hangingPunct="1"/>
            <a:lvl9pPr eaLnBrk="1" hangingPunct="1"/>
          </a:lstStyle>
          <a:p>
            <a:pPr lvl="0"/>
            <a:r>
              <a:rPr lang="en-GB" dirty="0"/>
              <a:t>Travel habits by generation</a:t>
            </a:r>
          </a:p>
        </p:txBody>
      </p:sp>
      <p:pic>
        <p:nvPicPr>
          <p:cNvPr id="7" name="Picture 6" descr="A picture containing text&#10;&#10;Description automatically generated">
            <a:hlinkClick r:id="rId2"/>
            <a:extLst>
              <a:ext uri="{FF2B5EF4-FFF2-40B4-BE49-F238E27FC236}">
                <a16:creationId xmlns:a16="http://schemas.microsoft.com/office/drawing/2014/main" id="{F383554D-6374-6CA3-4E6D-4852F84C9352}"/>
              </a:ext>
            </a:extLst>
          </p:cNvPr>
          <p:cNvPicPr>
            <a:picLocks noChangeAspect="1"/>
          </p:cNvPicPr>
          <p:nvPr/>
        </p:nvPicPr>
        <p:blipFill>
          <a:blip r:embed="rId3"/>
          <a:stretch>
            <a:fillRect/>
          </a:stretch>
        </p:blipFill>
        <p:spPr>
          <a:xfrm>
            <a:off x="850210" y="2789871"/>
            <a:ext cx="814968" cy="239257"/>
          </a:xfrm>
          <a:prstGeom prst="rect">
            <a:avLst/>
          </a:prstGeom>
        </p:spPr>
      </p:pic>
      <p:sp>
        <p:nvSpPr>
          <p:cNvPr id="8" name="Text Placeholder 1">
            <a:extLst>
              <a:ext uri="{FF2B5EF4-FFF2-40B4-BE49-F238E27FC236}">
                <a16:creationId xmlns:a16="http://schemas.microsoft.com/office/drawing/2014/main" id="{5559C36A-1A90-87CE-F40D-CB6543308119}"/>
              </a:ext>
            </a:extLst>
          </p:cNvPr>
          <p:cNvSpPr txBox="1">
            <a:spLocks/>
          </p:cNvSpPr>
          <p:nvPr/>
        </p:nvSpPr>
        <p:spPr>
          <a:xfrm>
            <a:off x="1834058" y="3434936"/>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err="1">
                <a:latin typeface="Poppins Medium" pitchFamily="2" charset="77"/>
                <a:cs typeface="Poppins Medium" pitchFamily="2" charset="77"/>
              </a:rPr>
              <a:t>Secondhand</a:t>
            </a:r>
            <a:r>
              <a:rPr lang="en-GB" sz="1200" b="0" dirty="0">
                <a:latin typeface="Poppins Medium" pitchFamily="2" charset="77"/>
                <a:cs typeface="Poppins Medium" pitchFamily="2" charset="77"/>
              </a:rPr>
              <a:t> shoppers</a:t>
            </a:r>
          </a:p>
        </p:txBody>
      </p:sp>
      <p:pic>
        <p:nvPicPr>
          <p:cNvPr id="9" name="Picture 8" descr="A picture containing text&#10;&#10;Description automatically generated">
            <a:hlinkClick r:id="rId4"/>
            <a:extLst>
              <a:ext uri="{FF2B5EF4-FFF2-40B4-BE49-F238E27FC236}">
                <a16:creationId xmlns:a16="http://schemas.microsoft.com/office/drawing/2014/main" id="{9E5822EA-1DB5-DE7E-DC1B-FD97C2EF7F3B}"/>
              </a:ext>
            </a:extLst>
          </p:cNvPr>
          <p:cNvPicPr>
            <a:picLocks noChangeAspect="1"/>
          </p:cNvPicPr>
          <p:nvPr/>
        </p:nvPicPr>
        <p:blipFill>
          <a:blip r:embed="rId3"/>
          <a:stretch>
            <a:fillRect/>
          </a:stretch>
        </p:blipFill>
        <p:spPr>
          <a:xfrm>
            <a:off x="850210" y="3530973"/>
            <a:ext cx="814968" cy="239257"/>
          </a:xfrm>
          <a:prstGeom prst="rect">
            <a:avLst/>
          </a:prstGeom>
        </p:spPr>
      </p:pic>
      <p:sp>
        <p:nvSpPr>
          <p:cNvPr id="10" name="Text Placeholder 1">
            <a:extLst>
              <a:ext uri="{FF2B5EF4-FFF2-40B4-BE49-F238E27FC236}">
                <a16:creationId xmlns:a16="http://schemas.microsoft.com/office/drawing/2014/main" id="{2DBA1820-825C-3FCD-12E9-AAEA3D32D9E4}"/>
              </a:ext>
            </a:extLst>
          </p:cNvPr>
          <p:cNvSpPr txBox="1">
            <a:spLocks/>
          </p:cNvSpPr>
          <p:nvPr/>
        </p:nvSpPr>
        <p:spPr>
          <a:xfrm>
            <a:off x="1834058" y="4176038"/>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itchFamily="2" charset="77"/>
                <a:cs typeface="Poppins Medium" pitchFamily="2" charset="77"/>
              </a:rPr>
              <a:t>Mind the gap: Nordics &amp; UKI</a:t>
            </a:r>
          </a:p>
        </p:txBody>
      </p:sp>
      <p:pic>
        <p:nvPicPr>
          <p:cNvPr id="11" name="Picture 10" descr="A picture containing text&#10;&#10;Description automatically generated">
            <a:hlinkClick r:id="rId5"/>
            <a:extLst>
              <a:ext uri="{FF2B5EF4-FFF2-40B4-BE49-F238E27FC236}">
                <a16:creationId xmlns:a16="http://schemas.microsoft.com/office/drawing/2014/main" id="{EF494FE9-9308-179C-1967-326DE59DF56E}"/>
              </a:ext>
            </a:extLst>
          </p:cNvPr>
          <p:cNvPicPr>
            <a:picLocks noChangeAspect="1"/>
          </p:cNvPicPr>
          <p:nvPr/>
        </p:nvPicPr>
        <p:blipFill>
          <a:blip r:embed="rId3"/>
          <a:stretch>
            <a:fillRect/>
          </a:stretch>
        </p:blipFill>
        <p:spPr>
          <a:xfrm>
            <a:off x="850210" y="4272075"/>
            <a:ext cx="814968" cy="239257"/>
          </a:xfrm>
          <a:prstGeom prst="rect">
            <a:avLst/>
          </a:prstGeom>
        </p:spPr>
      </p:pic>
      <p:sp>
        <p:nvSpPr>
          <p:cNvPr id="12" name="Text Placeholder 1">
            <a:extLst>
              <a:ext uri="{FF2B5EF4-FFF2-40B4-BE49-F238E27FC236}">
                <a16:creationId xmlns:a16="http://schemas.microsoft.com/office/drawing/2014/main" id="{D4FF5985-7628-D721-0AF9-C61DBA1CE78C}"/>
              </a:ext>
            </a:extLst>
          </p:cNvPr>
          <p:cNvSpPr txBox="1">
            <a:spLocks/>
          </p:cNvSpPr>
          <p:nvPr/>
        </p:nvSpPr>
        <p:spPr>
          <a:xfrm>
            <a:off x="1834058" y="4917139"/>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itchFamily="2" charset="77"/>
                <a:cs typeface="Poppins Medium" pitchFamily="2" charset="77"/>
              </a:rPr>
              <a:t>Why people work</a:t>
            </a:r>
          </a:p>
        </p:txBody>
      </p:sp>
      <p:pic>
        <p:nvPicPr>
          <p:cNvPr id="13" name="Picture 12" descr="A picture containing text&#10;&#10;Description automatically generated">
            <a:hlinkClick r:id="rId6"/>
            <a:extLst>
              <a:ext uri="{FF2B5EF4-FFF2-40B4-BE49-F238E27FC236}">
                <a16:creationId xmlns:a16="http://schemas.microsoft.com/office/drawing/2014/main" id="{73399626-7014-1636-70E9-B328C1A28CA5}"/>
              </a:ext>
            </a:extLst>
          </p:cNvPr>
          <p:cNvPicPr>
            <a:picLocks noChangeAspect="1"/>
          </p:cNvPicPr>
          <p:nvPr/>
        </p:nvPicPr>
        <p:blipFill>
          <a:blip r:embed="rId3"/>
          <a:stretch>
            <a:fillRect/>
          </a:stretch>
        </p:blipFill>
        <p:spPr>
          <a:xfrm>
            <a:off x="850210" y="5013176"/>
            <a:ext cx="814968" cy="239257"/>
          </a:xfrm>
          <a:prstGeom prst="rect">
            <a:avLst/>
          </a:prstGeom>
        </p:spPr>
      </p:pic>
      <p:sp>
        <p:nvSpPr>
          <p:cNvPr id="2" name="Text Placeholder 1">
            <a:extLst>
              <a:ext uri="{FF2B5EF4-FFF2-40B4-BE49-F238E27FC236}">
                <a16:creationId xmlns:a16="http://schemas.microsoft.com/office/drawing/2014/main" id="{66083212-018D-BAB2-4530-D37D26AB0C3A}"/>
              </a:ext>
            </a:extLst>
          </p:cNvPr>
          <p:cNvSpPr>
            <a:spLocks noGrp="1"/>
          </p:cNvSpPr>
          <p:nvPr>
            <p:ph type="body" sz="quarter" idx="43"/>
          </p:nvPr>
        </p:nvSpPr>
        <p:spPr/>
        <p:txBody>
          <a:bodyPr/>
          <a:lstStyle/>
          <a:p>
            <a:pPr>
              <a:lnSpc>
                <a:spcPct val="100000"/>
              </a:lnSpc>
            </a:pPr>
            <a:r>
              <a:rPr lang="en-US" dirty="0"/>
              <a:t>Explore more content</a:t>
            </a:r>
          </a:p>
          <a:p>
            <a:pPr>
              <a:lnSpc>
                <a:spcPct val="100000"/>
              </a:lnSpc>
            </a:pPr>
            <a:r>
              <a:rPr lang="en-US" dirty="0"/>
              <a:t>on our platform</a:t>
            </a:r>
          </a:p>
        </p:txBody>
      </p:sp>
    </p:spTree>
    <p:extLst>
      <p:ext uri="{BB962C8B-B14F-4D97-AF65-F5344CB8AC3E}">
        <p14:creationId xmlns:p14="http://schemas.microsoft.com/office/powerpoint/2010/main" val="211176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6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F253427-5D0C-CC4B-A2C1-3AAEE732886C}"/>
              </a:ext>
            </a:extLst>
          </p:cNvPr>
          <p:cNvCxnSpPr>
            <a:cxnSpLocks/>
          </p:cNvCxnSpPr>
          <p:nvPr/>
        </p:nvCxnSpPr>
        <p:spPr>
          <a:xfrm>
            <a:off x="3703593"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14">
            <a:extLst>
              <a:ext uri="{FF2B5EF4-FFF2-40B4-BE49-F238E27FC236}">
                <a16:creationId xmlns:a16="http://schemas.microsoft.com/office/drawing/2014/main" id="{065F218E-8ADC-A140-A030-A3942482549C}"/>
              </a:ext>
            </a:extLst>
          </p:cNvPr>
          <p:cNvSpPr txBox="1">
            <a:spLocks/>
          </p:cNvSpPr>
          <p:nvPr/>
        </p:nvSpPr>
        <p:spPr>
          <a:xfrm>
            <a:off x="870686" y="1449388"/>
            <a:ext cx="2249901" cy="426561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600"/>
              </a:spcAft>
            </a:pPr>
            <a:r>
              <a:rPr lang="en-US" sz="1000" dirty="0">
                <a:solidFill>
                  <a:schemeClr val="bg1"/>
                </a:solidFill>
                <a:latin typeface="Poppins" pitchFamily="2" charset="77"/>
                <a:cs typeface="Poppins" pitchFamily="2" charset="77"/>
              </a:rPr>
              <a:t>As more streaming services have come onto the scene in recent years, one consumer habit is creating cause for concern for brands – consumers are picking up streaming services, but then quickly dropping them. </a:t>
            </a:r>
            <a:br>
              <a:rPr lang="en-US" sz="1000" dirty="0">
                <a:solidFill>
                  <a:schemeClr val="bg1"/>
                </a:solidFill>
                <a:latin typeface="Poppins" pitchFamily="2" charset="77"/>
                <a:cs typeface="Poppins" pitchFamily="2" charset="77"/>
              </a:rPr>
            </a:br>
            <a:endParaRPr lang="en-US" sz="1000" dirty="0">
              <a:solidFill>
                <a:schemeClr val="bg1"/>
              </a:solidFill>
              <a:latin typeface="Poppins" pitchFamily="2" charset="77"/>
              <a:cs typeface="Poppins" pitchFamily="2" charset="77"/>
            </a:endParaRPr>
          </a:p>
          <a:p>
            <a:pPr>
              <a:spcAft>
                <a:spcPts val="600"/>
              </a:spcAft>
            </a:pPr>
            <a:r>
              <a:rPr lang="en-US" sz="1000" dirty="0">
                <a:latin typeface="Poppins" pitchFamily="2" charset="77"/>
                <a:cs typeface="Poppins" pitchFamily="2" charset="77"/>
              </a:rPr>
              <a:t>Referred to as “watch, cancel and go streamers” these consumers </a:t>
            </a:r>
            <a:r>
              <a:rPr lang="en-US" sz="1000" dirty="0">
                <a:solidFill>
                  <a:schemeClr val="bg1"/>
                </a:solidFill>
                <a:latin typeface="Poppins" pitchFamily="2" charset="77"/>
                <a:cs typeface="Poppins" pitchFamily="2" charset="77"/>
              </a:rPr>
              <a:t>are creating </a:t>
            </a:r>
            <a:br>
              <a:rPr lang="en-US" sz="1000" dirty="0">
                <a:solidFill>
                  <a:schemeClr val="bg1"/>
                </a:solidFill>
                <a:latin typeface="Poppins" pitchFamily="2" charset="77"/>
                <a:cs typeface="Poppins" pitchFamily="2" charset="77"/>
              </a:rPr>
            </a:br>
            <a:r>
              <a:rPr lang="en-US" sz="1000" dirty="0">
                <a:solidFill>
                  <a:schemeClr val="bg1"/>
                </a:solidFill>
                <a:latin typeface="Poppins" pitchFamily="2" charset="77"/>
                <a:cs typeface="Poppins" pitchFamily="2" charset="77"/>
              </a:rPr>
              <a:t>more competition to retain viewership, challenging brands to frequently review their content and pricing. Over </a:t>
            </a:r>
            <a:br>
              <a:rPr lang="en-US" sz="1000" dirty="0">
                <a:solidFill>
                  <a:schemeClr val="bg1"/>
                </a:solidFill>
                <a:latin typeface="Poppins" pitchFamily="2" charset="77"/>
                <a:cs typeface="Poppins" pitchFamily="2" charset="77"/>
              </a:rPr>
            </a:br>
            <a:r>
              <a:rPr lang="en-US" sz="1000" dirty="0">
                <a:solidFill>
                  <a:schemeClr val="bg1"/>
                </a:solidFill>
                <a:latin typeface="Poppins" pitchFamily="2" charset="77"/>
                <a:cs typeface="Poppins" pitchFamily="2" charset="77"/>
              </a:rPr>
              <a:t>3</a:t>
            </a:r>
            <a:r>
              <a:rPr lang="en-US" sz="1000" dirty="0">
                <a:latin typeface="Poppins" pitchFamily="2" charset="77"/>
                <a:cs typeface="Poppins" pitchFamily="2" charset="77"/>
              </a:rPr>
              <a:t>0% of internet users across </a:t>
            </a:r>
            <a:br>
              <a:rPr lang="en-US" sz="1000" dirty="0">
                <a:latin typeface="Poppins" pitchFamily="2" charset="77"/>
                <a:cs typeface="Poppins" pitchFamily="2" charset="77"/>
              </a:rPr>
            </a:br>
            <a:r>
              <a:rPr lang="en-US" sz="1000" dirty="0">
                <a:latin typeface="Poppins" pitchFamily="2" charset="77"/>
                <a:cs typeface="Poppins" pitchFamily="2" charset="77"/>
              </a:rPr>
              <a:t>11 markets are considering cancelling or have already cancelled at least one streaming service. </a:t>
            </a:r>
            <a:br>
              <a:rPr lang="en-US" sz="1000" dirty="0">
                <a:solidFill>
                  <a:schemeClr val="bg1"/>
                </a:solidFill>
                <a:latin typeface="Poppins" pitchFamily="2" charset="77"/>
                <a:cs typeface="Poppins" pitchFamily="2" charset="77"/>
              </a:rPr>
            </a:br>
            <a:endParaRPr lang="en-US" sz="1000" dirty="0">
              <a:solidFill>
                <a:schemeClr val="bg1"/>
              </a:solidFill>
              <a:latin typeface="Poppins" pitchFamily="2" charset="77"/>
              <a:cs typeface="Poppins" pitchFamily="2" charset="77"/>
            </a:endParaRPr>
          </a:p>
          <a:p>
            <a:pPr>
              <a:spcAft>
                <a:spcPts val="600"/>
              </a:spcAft>
            </a:pPr>
            <a:r>
              <a:rPr lang="en-US" sz="1000" dirty="0">
                <a:latin typeface="Poppins" pitchFamily="2" charset="77"/>
                <a:cs typeface="Poppins" pitchFamily="2" charset="77"/>
              </a:rPr>
              <a:t>In </a:t>
            </a:r>
            <a:r>
              <a:rPr lang="en-US" sz="1000" dirty="0">
                <a:solidFill>
                  <a:schemeClr val="bg1"/>
                </a:solidFill>
                <a:latin typeface="Poppins" pitchFamily="2" charset="77"/>
                <a:cs typeface="Poppins" pitchFamily="2" charset="77"/>
              </a:rPr>
              <a:t>this deck, we’ll show you how the attitudes of streamers are changing, and how to keep them from canceling. </a:t>
            </a:r>
          </a:p>
          <a:p>
            <a:pPr>
              <a:spcAft>
                <a:spcPts val="600"/>
              </a:spcAft>
            </a:pPr>
            <a:endParaRPr lang="en-US" sz="1000" dirty="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B2A79522-EC75-3E46-B818-1E1B28C8AC15}"/>
              </a:ext>
            </a:extLst>
          </p:cNvPr>
          <p:cNvSpPr txBox="1"/>
          <p:nvPr/>
        </p:nvSpPr>
        <p:spPr>
          <a:xfrm>
            <a:off x="8514432" y="2265861"/>
            <a:ext cx="1998847" cy="793166"/>
          </a:xfrm>
          <a:prstGeom prst="rect">
            <a:avLst/>
          </a:prstGeom>
          <a:noFill/>
        </p:spPr>
        <p:txBody>
          <a:bodyPr wrap="square" rtlCol="0">
            <a:spAutoFit/>
          </a:bodyPr>
          <a:lstStyle/>
          <a:p>
            <a:pPr>
              <a:lnSpc>
                <a:spcPts val="1100"/>
              </a:lnSpc>
              <a:spcAft>
                <a:spcPts val="600"/>
              </a:spcAft>
            </a:pPr>
            <a:r>
              <a:rPr lang="en-US" sz="800" dirty="0">
                <a:solidFill>
                  <a:schemeClr val="bg1"/>
                </a:solidFill>
                <a:latin typeface="Poppins" pitchFamily="2" charset="77"/>
                <a:cs typeface="Poppins" pitchFamily="2" charset="77"/>
              </a:rPr>
              <a:t>Please note you’ll only be able to click on the links in Slide Show mode. If you’re viewing this file in Edit mode, please right-click on the icon and select “Open Hyperlink”. </a:t>
            </a:r>
          </a:p>
        </p:txBody>
      </p:sp>
    </p:spTree>
    <p:extLst>
      <p:ext uri="{BB962C8B-B14F-4D97-AF65-F5344CB8AC3E}">
        <p14:creationId xmlns:p14="http://schemas.microsoft.com/office/powerpoint/2010/main" val="121622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E5A00-A43D-8345-B4F1-1B14905FD431}"/>
              </a:ext>
            </a:extLst>
          </p:cNvPr>
          <p:cNvSpPr>
            <a:spLocks noGrp="1"/>
          </p:cNvSpPr>
          <p:nvPr>
            <p:ph type="body" sz="quarter" idx="13"/>
          </p:nvPr>
        </p:nvSpPr>
        <p:spPr>
          <a:xfrm>
            <a:off x="850210" y="1616214"/>
            <a:ext cx="10502003" cy="1569660"/>
          </a:xfrm>
        </p:spPr>
        <p:txBody>
          <a:bodyPr/>
          <a:lstStyle/>
          <a:p>
            <a:r>
              <a:rPr lang="en-US" dirty="0"/>
              <a:t>The streaming</a:t>
            </a:r>
          </a:p>
          <a:p>
            <a:r>
              <a:rPr lang="en-US" dirty="0"/>
              <a:t>landscape today</a:t>
            </a:r>
          </a:p>
        </p:txBody>
      </p:sp>
    </p:spTree>
    <p:extLst>
      <p:ext uri="{BB962C8B-B14F-4D97-AF65-F5344CB8AC3E}">
        <p14:creationId xmlns:p14="http://schemas.microsoft.com/office/powerpoint/2010/main" val="241525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6E15D5C6-B01B-BDEE-8D2D-3874ADE7C752}"/>
              </a:ext>
            </a:extLst>
          </p:cNvPr>
          <p:cNvGraphicFramePr>
            <a:graphicFrameLocks noGrp="1"/>
          </p:cNvGraphicFramePr>
          <p:nvPr>
            <p:ph sz="quarter" idx="24"/>
            <p:extLst>
              <p:ext uri="{D42A27DB-BD31-4B8C-83A1-F6EECF244321}">
                <p14:modId xmlns:p14="http://schemas.microsoft.com/office/powerpoint/2010/main" val="4261356458"/>
              </p:ext>
            </p:extLst>
          </p:nvPr>
        </p:nvGraphicFramePr>
        <p:xfrm>
          <a:off x="839788" y="1910888"/>
          <a:ext cx="694690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034842A8-3464-4955-0735-3033EC56E3AD}"/>
              </a:ext>
            </a:extLst>
          </p:cNvPr>
          <p:cNvSpPr>
            <a:spLocks noGrp="1"/>
          </p:cNvSpPr>
          <p:nvPr>
            <p:ph sz="quarter" idx="31"/>
          </p:nvPr>
        </p:nvSpPr>
        <p:spPr>
          <a:xfrm>
            <a:off x="8240842" y="1454400"/>
            <a:ext cx="3190746" cy="4572000"/>
          </a:xfrm>
        </p:spPr>
        <p:txBody>
          <a:bodyPr/>
          <a:lstStyle/>
          <a:p>
            <a:r>
              <a:rPr lang="en-US" sz="1000" dirty="0"/>
              <a:t>Despite the mobility offered by streaming </a:t>
            </a:r>
            <a:br>
              <a:rPr lang="en-US" sz="1000" dirty="0"/>
            </a:br>
            <a:r>
              <a:rPr lang="en-US" sz="1000" dirty="0"/>
              <a:t>on portable devices such as laptops or cell phones, the majority of viewers still consume content on their TV set, capturing the viewership of over 50% of consumers across </a:t>
            </a:r>
            <a:br>
              <a:rPr lang="en-US" sz="1000" dirty="0"/>
            </a:br>
            <a:r>
              <a:rPr lang="en-US" sz="1000" dirty="0"/>
              <a:t>all generations.</a:t>
            </a:r>
            <a:br>
              <a:rPr lang="en-US" sz="1000" dirty="0"/>
            </a:br>
            <a:endParaRPr lang="en-US" sz="1000" dirty="0"/>
          </a:p>
          <a:p>
            <a:r>
              <a:rPr lang="en-US" sz="1000" dirty="0"/>
              <a:t>Although the TV might still be the top way </a:t>
            </a:r>
            <a:br>
              <a:rPr lang="en-US" sz="1000" dirty="0"/>
            </a:br>
            <a:r>
              <a:rPr lang="en-US" sz="1000" dirty="0"/>
              <a:t>to watch, younger generations are more likely to be diversifying their content viewing across multiple devices. </a:t>
            </a:r>
            <a:br>
              <a:rPr lang="en-US" sz="1000" dirty="0"/>
            </a:br>
            <a:endParaRPr lang="en-US" sz="1000" dirty="0"/>
          </a:p>
          <a:p>
            <a:r>
              <a:rPr lang="en-US" sz="1000" dirty="0"/>
              <a:t>Gen Z and millennials are more likely to </a:t>
            </a:r>
            <a:br>
              <a:rPr lang="en-US" sz="1000" dirty="0"/>
            </a:br>
            <a:r>
              <a:rPr lang="en-US" sz="1000" dirty="0"/>
              <a:t>watch streaming content on mobile devices then older generations, and even though game consoles are the fifth most popular </a:t>
            </a:r>
            <a:br>
              <a:rPr lang="en-US" sz="1000" dirty="0"/>
            </a:br>
            <a:r>
              <a:rPr lang="en-US" sz="1000" dirty="0"/>
              <a:t>way to watch streaming, millennials are 27% more likely to watch on this device than the average internet user.</a:t>
            </a:r>
            <a:br>
              <a:rPr lang="en-US" sz="1000" dirty="0"/>
            </a:br>
            <a:endParaRPr lang="en-US" sz="1000" dirty="0"/>
          </a:p>
          <a:p>
            <a:r>
              <a:rPr lang="en-US" sz="1000" dirty="0"/>
              <a:t>But it’s not just about how you watch - who </a:t>
            </a:r>
            <a:br>
              <a:rPr lang="en-US" sz="1000" dirty="0"/>
            </a:br>
            <a:r>
              <a:rPr lang="en-US" sz="1000" dirty="0"/>
              <a:t>you watch with has an impact on what device is used too. Those who live with a partner, children, and their parents are more likely to watch on a TV than those who live with other family members, alone or with roommates where a phone or tablet is the preferred way </a:t>
            </a:r>
            <a:br>
              <a:rPr lang="en-US" sz="1000" dirty="0"/>
            </a:br>
            <a:r>
              <a:rPr lang="en-US" sz="1000" dirty="0"/>
              <a:t>to watch.</a:t>
            </a:r>
          </a:p>
          <a:p>
            <a:endParaRPr lang="en-US" sz="1000" dirty="0"/>
          </a:p>
          <a:p>
            <a:endParaRPr lang="en-US" dirty="0"/>
          </a:p>
        </p:txBody>
      </p:sp>
      <p:sp>
        <p:nvSpPr>
          <p:cNvPr id="4" name="Text Placeholder 3">
            <a:extLst>
              <a:ext uri="{FF2B5EF4-FFF2-40B4-BE49-F238E27FC236}">
                <a16:creationId xmlns:a16="http://schemas.microsoft.com/office/drawing/2014/main" id="{76D86DAC-889B-D80A-3EC2-9CACCE941961}"/>
              </a:ext>
            </a:extLst>
          </p:cNvPr>
          <p:cNvSpPr>
            <a:spLocks noGrp="1"/>
          </p:cNvSpPr>
          <p:nvPr>
            <p:ph type="body" sz="quarter" idx="26"/>
          </p:nvPr>
        </p:nvSpPr>
        <p:spPr>
          <a:xfrm>
            <a:off x="860855" y="1454400"/>
            <a:ext cx="6946470" cy="384721"/>
          </a:xfrm>
        </p:spPr>
        <p:txBody>
          <a:bodyPr/>
          <a:lstStyle/>
          <a:p>
            <a:r>
              <a:rPr lang="en-US" sz="1000" b="1" dirty="0"/>
              <a:t>Devices used to watch streaming services </a:t>
            </a:r>
          </a:p>
          <a:p>
            <a:r>
              <a:rPr lang="en-US" sz="900" dirty="0">
                <a:solidFill>
                  <a:schemeClr val="bg2"/>
                </a:solidFill>
              </a:rPr>
              <a:t>% of internet users who use the following devices to watch on-demand/streaming services</a:t>
            </a:r>
          </a:p>
        </p:txBody>
      </p:sp>
      <p:sp>
        <p:nvSpPr>
          <p:cNvPr id="6" name="Text Placeholder 5">
            <a:extLst>
              <a:ext uri="{FF2B5EF4-FFF2-40B4-BE49-F238E27FC236}">
                <a16:creationId xmlns:a16="http://schemas.microsoft.com/office/drawing/2014/main" id="{2F8714FF-65F9-0002-AF65-37BACFC5230F}"/>
              </a:ext>
            </a:extLst>
          </p:cNvPr>
          <p:cNvSpPr>
            <a:spLocks noGrp="1"/>
          </p:cNvSpPr>
          <p:nvPr>
            <p:ph type="body" sz="quarter" idx="42"/>
          </p:nvPr>
        </p:nvSpPr>
        <p:spPr/>
        <p:txBody>
          <a:bodyPr/>
          <a:lstStyle/>
          <a:p>
            <a:r>
              <a:rPr lang="en-US" dirty="0"/>
              <a:t>Ways to watch streaming</a:t>
            </a:r>
          </a:p>
        </p:txBody>
      </p:sp>
      <p:sp>
        <p:nvSpPr>
          <p:cNvPr id="7" name="Text Placeholder 6">
            <a:extLst>
              <a:ext uri="{FF2B5EF4-FFF2-40B4-BE49-F238E27FC236}">
                <a16:creationId xmlns:a16="http://schemas.microsoft.com/office/drawing/2014/main" id="{7BF244F3-CC99-875B-36BA-6CAF3BF101AD}"/>
              </a:ext>
            </a:extLst>
          </p:cNvPr>
          <p:cNvSpPr>
            <a:spLocks noGrp="1"/>
          </p:cNvSpPr>
          <p:nvPr>
            <p:ph type="body" sz="quarter" idx="25"/>
          </p:nvPr>
        </p:nvSpPr>
        <p:spPr/>
        <p:txBody>
          <a:bodyPr/>
          <a:lstStyle/>
          <a:p>
            <a:r>
              <a:rPr lang="en-US" b="1" dirty="0"/>
              <a:t>Source: </a:t>
            </a:r>
            <a:r>
              <a:rPr lang="en-US" dirty="0"/>
              <a:t>GWI Core Q2 2022 </a:t>
            </a:r>
            <a:r>
              <a:rPr lang="en-US" b="1" dirty="0"/>
              <a:t>Base: </a:t>
            </a:r>
            <a:r>
              <a:rPr lang="en-US" dirty="0"/>
              <a:t>244,231 internet users aged 16-64</a:t>
            </a:r>
            <a:endParaRPr lang="en-US" b="1" dirty="0"/>
          </a:p>
        </p:txBody>
      </p:sp>
      <p:cxnSp>
        <p:nvCxnSpPr>
          <p:cNvPr id="2" name="Straight Connector 1">
            <a:extLst>
              <a:ext uri="{FF2B5EF4-FFF2-40B4-BE49-F238E27FC236}">
                <a16:creationId xmlns:a16="http://schemas.microsoft.com/office/drawing/2014/main" id="{17A49637-559B-BB73-72AA-5D037EAE288C}"/>
              </a:ext>
            </a:extLst>
          </p:cNvPr>
          <p:cNvCxnSpPr>
            <a:cxnSpLocks/>
          </p:cNvCxnSpPr>
          <p:nvPr/>
        </p:nvCxnSpPr>
        <p:spPr>
          <a:xfrm>
            <a:off x="7986172"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with medium confidence">
            <a:hlinkClick r:id="rId4"/>
            <a:extLst>
              <a:ext uri="{FF2B5EF4-FFF2-40B4-BE49-F238E27FC236}">
                <a16:creationId xmlns:a16="http://schemas.microsoft.com/office/drawing/2014/main" id="{C8A3510D-7E66-AD6D-3044-1E027DAE8721}"/>
              </a:ext>
            </a:extLst>
          </p:cNvPr>
          <p:cNvPicPr>
            <a:picLocks noChangeAspect="1"/>
          </p:cNvPicPr>
          <p:nvPr/>
        </p:nvPicPr>
        <p:blipFill>
          <a:blip r:embed="rId5"/>
          <a:stretch>
            <a:fillRect/>
          </a:stretch>
        </p:blipFill>
        <p:spPr>
          <a:xfrm>
            <a:off x="7488776" y="1460304"/>
            <a:ext cx="144000" cy="144000"/>
          </a:xfrm>
          <a:prstGeom prst="rect">
            <a:avLst/>
          </a:prstGeom>
        </p:spPr>
      </p:pic>
    </p:spTree>
    <p:extLst>
      <p:ext uri="{BB962C8B-B14F-4D97-AF65-F5344CB8AC3E}">
        <p14:creationId xmlns:p14="http://schemas.microsoft.com/office/powerpoint/2010/main" val="44571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9F5A6F-CD26-1B53-4BA6-58F1B0433FC7}"/>
              </a:ext>
            </a:extLst>
          </p:cNvPr>
          <p:cNvSpPr>
            <a:spLocks noGrp="1"/>
          </p:cNvSpPr>
          <p:nvPr>
            <p:ph sz="quarter" idx="31"/>
          </p:nvPr>
        </p:nvSpPr>
        <p:spPr>
          <a:xfrm>
            <a:off x="850211" y="1454400"/>
            <a:ext cx="2846390" cy="4104000"/>
          </a:xfrm>
        </p:spPr>
        <p:txBody>
          <a:bodyPr/>
          <a:lstStyle/>
          <a:p>
            <a:r>
              <a:rPr lang="en-US" sz="1000" dirty="0"/>
              <a:t>Over the past year, average daily streaming time has increased across </a:t>
            </a:r>
            <a:br>
              <a:rPr lang="en-US" sz="1000" dirty="0"/>
            </a:br>
            <a:r>
              <a:rPr lang="en-US" sz="1000" dirty="0"/>
              <a:t>all generations aside from baby boomers, with millennials having watched the most streaming on average. But millennials are also the generation that is most likely to think about cancelling a streaming platform. </a:t>
            </a:r>
            <a:br>
              <a:rPr lang="en-US" sz="1000" dirty="0"/>
            </a:br>
            <a:endParaRPr lang="en-US" sz="1000" dirty="0"/>
          </a:p>
          <a:p>
            <a:r>
              <a:rPr lang="en-US" sz="1000" dirty="0"/>
              <a:t>Paying for multiple services is beginning to become cause for concern as price continues to be a key factor when making decisions about the number of streaming services owned, particularly for millennials and Gen Z.</a:t>
            </a:r>
          </a:p>
          <a:p>
            <a:endParaRPr lang="en-US" sz="1000" dirty="0"/>
          </a:p>
          <a:p>
            <a:r>
              <a:rPr lang="en-US" sz="1000" dirty="0"/>
              <a:t>Content can be one way to continue to capture the attention of millennials but a key component as to why millennials are considering cancelling is because they are paying for too many services. 32% </a:t>
            </a:r>
            <a:br>
              <a:rPr lang="en-US" sz="1000" dirty="0"/>
            </a:br>
            <a:r>
              <a:rPr lang="en-US" sz="1000" dirty="0"/>
              <a:t>of millennials across 12 markets have reduced their spending on in-home entertainment in the last 3 months. </a:t>
            </a:r>
            <a:br>
              <a:rPr lang="en-US" sz="1000" dirty="0"/>
            </a:br>
            <a:r>
              <a:rPr lang="en-US" sz="1000" dirty="0"/>
              <a:t>As many reprioritize their finances, the rising costs may be influencing where millennials are cutting back. </a:t>
            </a:r>
            <a:br>
              <a:rPr lang="en-US" sz="1000" dirty="0"/>
            </a:br>
            <a:endParaRPr lang="en-US" sz="1000" dirty="0"/>
          </a:p>
        </p:txBody>
      </p:sp>
      <p:graphicFrame>
        <p:nvGraphicFramePr>
          <p:cNvPr id="9" name="Content Placeholder 8">
            <a:extLst>
              <a:ext uri="{FF2B5EF4-FFF2-40B4-BE49-F238E27FC236}">
                <a16:creationId xmlns:a16="http://schemas.microsoft.com/office/drawing/2014/main" id="{D7B56B66-C31B-DD7B-7DC0-0C97E5770A13}"/>
              </a:ext>
            </a:extLst>
          </p:cNvPr>
          <p:cNvGraphicFramePr>
            <a:graphicFrameLocks noGrp="1"/>
          </p:cNvGraphicFramePr>
          <p:nvPr>
            <p:ph sz="quarter" idx="24"/>
            <p:extLst>
              <p:ext uri="{D42A27DB-BD31-4B8C-83A1-F6EECF244321}">
                <p14:modId xmlns:p14="http://schemas.microsoft.com/office/powerpoint/2010/main" val="986613689"/>
              </p:ext>
            </p:extLst>
          </p:nvPr>
        </p:nvGraphicFramePr>
        <p:xfrm>
          <a:off x="4456113" y="1890573"/>
          <a:ext cx="6896100" cy="406766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43C782B3-72E4-B028-DA01-22742E3C1B0B}"/>
              </a:ext>
            </a:extLst>
          </p:cNvPr>
          <p:cNvSpPr>
            <a:spLocks noGrp="1"/>
          </p:cNvSpPr>
          <p:nvPr>
            <p:ph type="body" sz="quarter" idx="42"/>
          </p:nvPr>
        </p:nvSpPr>
        <p:spPr/>
        <p:txBody>
          <a:bodyPr/>
          <a:lstStyle/>
          <a:p>
            <a:r>
              <a:rPr lang="en-US" dirty="0"/>
              <a:t>Millennials are watching the most</a:t>
            </a:r>
          </a:p>
        </p:txBody>
      </p:sp>
      <p:sp>
        <p:nvSpPr>
          <p:cNvPr id="6" name="Text Placeholder 5">
            <a:extLst>
              <a:ext uri="{FF2B5EF4-FFF2-40B4-BE49-F238E27FC236}">
                <a16:creationId xmlns:a16="http://schemas.microsoft.com/office/drawing/2014/main" id="{3F404277-F812-5FB8-0674-AF93804D8FD5}"/>
              </a:ext>
            </a:extLst>
          </p:cNvPr>
          <p:cNvSpPr>
            <a:spLocks noGrp="1"/>
          </p:cNvSpPr>
          <p:nvPr>
            <p:ph type="body" sz="quarter" idx="32"/>
          </p:nvPr>
        </p:nvSpPr>
        <p:spPr>
          <a:xfrm>
            <a:off x="4473379" y="1454400"/>
            <a:ext cx="6904162" cy="384721"/>
          </a:xfrm>
        </p:spPr>
        <p:txBody>
          <a:bodyPr/>
          <a:lstStyle/>
          <a:p>
            <a:r>
              <a:rPr lang="en-US" sz="1000" b="1" dirty="0"/>
              <a:t>Average daily watch time by generation</a:t>
            </a:r>
          </a:p>
          <a:p>
            <a:r>
              <a:rPr lang="en-US" sz="900" dirty="0">
                <a:solidFill>
                  <a:schemeClr val="bg2"/>
                </a:solidFill>
              </a:rPr>
              <a:t>HH:MM avg of time watched on streaming platforms </a:t>
            </a:r>
          </a:p>
        </p:txBody>
      </p:sp>
      <p:sp>
        <p:nvSpPr>
          <p:cNvPr id="4" name="Text Placeholder 3">
            <a:extLst>
              <a:ext uri="{FF2B5EF4-FFF2-40B4-BE49-F238E27FC236}">
                <a16:creationId xmlns:a16="http://schemas.microsoft.com/office/drawing/2014/main" id="{A3F02281-60F3-94B8-56DF-BF0554826FDB}"/>
              </a:ext>
            </a:extLst>
          </p:cNvPr>
          <p:cNvSpPr>
            <a:spLocks noGrp="1"/>
          </p:cNvSpPr>
          <p:nvPr>
            <p:ph type="body" sz="quarter" idx="25"/>
          </p:nvPr>
        </p:nvSpPr>
        <p:spPr/>
        <p:txBody>
          <a:bodyPr/>
          <a:lstStyle/>
          <a:p>
            <a:r>
              <a:rPr lang="en-US" b="1" dirty="0"/>
              <a:t>Source: </a:t>
            </a:r>
            <a:r>
              <a:rPr lang="en-US" dirty="0"/>
              <a:t>GWI Core Q2 2021-Q2 2022 </a:t>
            </a:r>
            <a:r>
              <a:rPr lang="en-US" b="1" dirty="0"/>
              <a:t>Base: </a:t>
            </a:r>
            <a:r>
              <a:rPr lang="en-US" dirty="0">
                <a:solidFill>
                  <a:srgbClr val="000000"/>
                </a:solidFill>
                <a:effectLst/>
              </a:rPr>
              <a:t>1,105,090 internet users aged 16-64</a:t>
            </a:r>
          </a:p>
        </p:txBody>
      </p:sp>
      <p:cxnSp>
        <p:nvCxnSpPr>
          <p:cNvPr id="7" name="Straight Connector 6">
            <a:extLst>
              <a:ext uri="{FF2B5EF4-FFF2-40B4-BE49-F238E27FC236}">
                <a16:creationId xmlns:a16="http://schemas.microsoft.com/office/drawing/2014/main" id="{3A632323-FC39-2836-7D04-8F6FD4E9AA96}"/>
              </a:ext>
            </a:extLst>
          </p:cNvPr>
          <p:cNvCxnSpPr>
            <a:cxnSpLocks/>
          </p:cNvCxnSpPr>
          <p:nvPr/>
        </p:nvCxnSpPr>
        <p:spPr>
          <a:xfrm>
            <a:off x="4200112" y="1453540"/>
            <a:ext cx="0" cy="4404335"/>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descr="Icon&#10;&#10;Description automatically generated with medium confidence">
            <a:hlinkClick r:id="rId4"/>
            <a:extLst>
              <a:ext uri="{FF2B5EF4-FFF2-40B4-BE49-F238E27FC236}">
                <a16:creationId xmlns:a16="http://schemas.microsoft.com/office/drawing/2014/main" id="{32CC59B9-3FE0-B8A2-A52D-C6DD38CCB3E0}"/>
              </a:ext>
            </a:extLst>
          </p:cNvPr>
          <p:cNvPicPr>
            <a:picLocks noChangeAspect="1"/>
          </p:cNvPicPr>
          <p:nvPr/>
        </p:nvPicPr>
        <p:blipFill>
          <a:blip r:embed="rId5"/>
          <a:stretch>
            <a:fillRect/>
          </a:stretch>
        </p:blipFill>
        <p:spPr>
          <a:xfrm>
            <a:off x="11095500" y="1458997"/>
            <a:ext cx="144000" cy="144000"/>
          </a:xfrm>
          <a:prstGeom prst="rect">
            <a:avLst/>
          </a:prstGeom>
        </p:spPr>
      </p:pic>
    </p:spTree>
    <p:extLst>
      <p:ext uri="{BB962C8B-B14F-4D97-AF65-F5344CB8AC3E}">
        <p14:creationId xmlns:p14="http://schemas.microsoft.com/office/powerpoint/2010/main" val="264843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ontent Placeholder 27">
            <a:extLst>
              <a:ext uri="{FF2B5EF4-FFF2-40B4-BE49-F238E27FC236}">
                <a16:creationId xmlns:a16="http://schemas.microsoft.com/office/drawing/2014/main" id="{059C5E75-57EF-3893-5B86-BE334E08C1FD}"/>
              </a:ext>
            </a:extLst>
          </p:cNvPr>
          <p:cNvGraphicFramePr>
            <a:graphicFrameLocks noGrp="1"/>
          </p:cNvGraphicFramePr>
          <p:nvPr>
            <p:ph sz="quarter" idx="24"/>
            <p:extLst>
              <p:ext uri="{D42A27DB-BD31-4B8C-83A1-F6EECF244321}">
                <p14:modId xmlns:p14="http://schemas.microsoft.com/office/powerpoint/2010/main" val="901339750"/>
              </p:ext>
            </p:extLst>
          </p:nvPr>
        </p:nvGraphicFramePr>
        <p:xfrm>
          <a:off x="839788" y="1922463"/>
          <a:ext cx="694690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3BD13302-45D0-CCFD-77DA-00B7A98EBE7A}"/>
              </a:ext>
            </a:extLst>
          </p:cNvPr>
          <p:cNvSpPr>
            <a:spLocks noGrp="1"/>
          </p:cNvSpPr>
          <p:nvPr>
            <p:ph sz="quarter" idx="31"/>
          </p:nvPr>
        </p:nvSpPr>
        <p:spPr>
          <a:xfrm>
            <a:off x="8240842" y="1449388"/>
            <a:ext cx="2998657" cy="4577012"/>
          </a:xfrm>
        </p:spPr>
        <p:txBody>
          <a:bodyPr/>
          <a:lstStyle/>
          <a:p>
            <a:r>
              <a:rPr lang="en-US" sz="1000" dirty="0"/>
              <a:t>Increased services and pandemic shifts in content viewing in recent years has helped grow streaming popularity but now the market seems too saturated – streaming has plateaued. Since Q3 2020, when streaming purchases started to level off, </a:t>
            </a:r>
            <a:br>
              <a:rPr lang="en-US" sz="1000" dirty="0"/>
            </a:br>
            <a:r>
              <a:rPr lang="en-US" sz="1000" dirty="0"/>
              <a:t>we have yet to see similar gains from previous years.</a:t>
            </a:r>
            <a:br>
              <a:rPr lang="en-US" sz="1000" dirty="0"/>
            </a:br>
            <a:endParaRPr lang="en-US" sz="1000" dirty="0"/>
          </a:p>
          <a:p>
            <a:r>
              <a:rPr lang="en-US" sz="1000" i="1" dirty="0">
                <a:hlinkClick r:id="rId4"/>
              </a:rPr>
              <a:t>Netflix’s</a:t>
            </a:r>
            <a:r>
              <a:rPr lang="en-US" sz="1000" dirty="0">
                <a:hlinkClick r:id="rId4"/>
              </a:rPr>
              <a:t> recent growth </a:t>
            </a:r>
            <a:r>
              <a:rPr lang="en-US" sz="1000" dirty="0"/>
              <a:t>in subscribers indicates that even without pandemic restrictions, streaming content remains popular, after almost  90% of internet users say they’ve watched a streaming service </a:t>
            </a:r>
            <a:br>
              <a:rPr lang="en-US" sz="1000" dirty="0"/>
            </a:br>
            <a:r>
              <a:rPr lang="en-US" sz="1000" dirty="0"/>
              <a:t>in the last month. </a:t>
            </a:r>
            <a:br>
              <a:rPr lang="en-US" sz="1000" dirty="0"/>
            </a:br>
            <a:br>
              <a:rPr lang="en-US" sz="1000" dirty="0"/>
            </a:br>
            <a:r>
              <a:rPr lang="en-US" sz="1000" dirty="0"/>
              <a:t>It’s clear that streaming services need </a:t>
            </a:r>
            <a:br>
              <a:rPr lang="en-US" sz="1000" dirty="0"/>
            </a:br>
            <a:r>
              <a:rPr lang="en-US" sz="1000" dirty="0"/>
              <a:t>to innovate in order to keep their current subscribers and potentially gain new ones, but potential burnout from too much content is also influencing consumer cancellations – simply having too much choice is leading to a greater sense </a:t>
            </a:r>
            <a:br>
              <a:rPr lang="en-US" sz="1000" dirty="0"/>
            </a:br>
            <a:r>
              <a:rPr lang="en-US" sz="1000" dirty="0"/>
              <a:t>of streamer fatigue.</a:t>
            </a:r>
          </a:p>
          <a:p>
            <a:br>
              <a:rPr lang="en-US" sz="1000" dirty="0"/>
            </a:br>
            <a:br>
              <a:rPr lang="en-US" sz="1000" dirty="0"/>
            </a:br>
            <a:br>
              <a:rPr lang="en-US" sz="1000" dirty="0"/>
            </a:br>
            <a:br>
              <a:rPr lang="en-US" sz="1000" dirty="0"/>
            </a:br>
            <a:endParaRPr lang="en-US" sz="1000" dirty="0"/>
          </a:p>
          <a:p>
            <a:r>
              <a:rPr lang="en-US" dirty="0"/>
              <a:t> </a:t>
            </a:r>
          </a:p>
        </p:txBody>
      </p:sp>
      <p:sp>
        <p:nvSpPr>
          <p:cNvPr id="4" name="Text Placeholder 3">
            <a:extLst>
              <a:ext uri="{FF2B5EF4-FFF2-40B4-BE49-F238E27FC236}">
                <a16:creationId xmlns:a16="http://schemas.microsoft.com/office/drawing/2014/main" id="{7B151792-8202-04A8-3C2C-BE4F9B07CE35}"/>
              </a:ext>
            </a:extLst>
          </p:cNvPr>
          <p:cNvSpPr>
            <a:spLocks noGrp="1"/>
          </p:cNvSpPr>
          <p:nvPr>
            <p:ph type="body" sz="quarter" idx="26"/>
          </p:nvPr>
        </p:nvSpPr>
        <p:spPr>
          <a:xfrm>
            <a:off x="860855" y="1454400"/>
            <a:ext cx="6946470" cy="384721"/>
          </a:xfrm>
        </p:spPr>
        <p:txBody>
          <a:bodyPr/>
          <a:lstStyle/>
          <a:p>
            <a:r>
              <a:rPr lang="en-US" sz="1000" b="1" dirty="0"/>
              <a:t>Movie and TV streaming content purchased in the last month </a:t>
            </a:r>
          </a:p>
          <a:p>
            <a:r>
              <a:rPr lang="en-US" sz="900" dirty="0">
                <a:solidFill>
                  <a:schemeClr val="bg2"/>
                </a:solidFill>
              </a:rPr>
              <a:t>% who have purchased streaming services in the past month</a:t>
            </a:r>
          </a:p>
        </p:txBody>
      </p:sp>
      <p:sp>
        <p:nvSpPr>
          <p:cNvPr id="6" name="Text Placeholder 5">
            <a:extLst>
              <a:ext uri="{FF2B5EF4-FFF2-40B4-BE49-F238E27FC236}">
                <a16:creationId xmlns:a16="http://schemas.microsoft.com/office/drawing/2014/main" id="{28073DE1-12E8-A63D-1962-1647165AE2D8}"/>
              </a:ext>
            </a:extLst>
          </p:cNvPr>
          <p:cNvSpPr>
            <a:spLocks noGrp="1"/>
          </p:cNvSpPr>
          <p:nvPr>
            <p:ph type="body" sz="quarter" idx="42"/>
          </p:nvPr>
        </p:nvSpPr>
        <p:spPr/>
        <p:txBody>
          <a:bodyPr/>
          <a:lstStyle/>
          <a:p>
            <a:r>
              <a:rPr lang="en-US" dirty="0"/>
              <a:t>Purchase of streaming services has plateaued </a:t>
            </a:r>
          </a:p>
        </p:txBody>
      </p:sp>
      <p:pic>
        <p:nvPicPr>
          <p:cNvPr id="29" name="Picture 28" descr="Icon&#10;&#10;Description automatically generated with medium confidence">
            <a:hlinkClick r:id="rId5"/>
            <a:extLst>
              <a:ext uri="{FF2B5EF4-FFF2-40B4-BE49-F238E27FC236}">
                <a16:creationId xmlns:a16="http://schemas.microsoft.com/office/drawing/2014/main" id="{E7B067F1-0BAB-544F-6305-CB42B9E96CB6}"/>
              </a:ext>
            </a:extLst>
          </p:cNvPr>
          <p:cNvPicPr>
            <a:picLocks noChangeAspect="1"/>
          </p:cNvPicPr>
          <p:nvPr/>
        </p:nvPicPr>
        <p:blipFill>
          <a:blip r:embed="rId6"/>
          <a:stretch>
            <a:fillRect/>
          </a:stretch>
        </p:blipFill>
        <p:spPr>
          <a:xfrm>
            <a:off x="7488776" y="1518179"/>
            <a:ext cx="144000" cy="144000"/>
          </a:xfrm>
          <a:prstGeom prst="rect">
            <a:avLst/>
          </a:prstGeom>
        </p:spPr>
      </p:pic>
      <p:cxnSp>
        <p:nvCxnSpPr>
          <p:cNvPr id="30" name="Straight Connector 29">
            <a:extLst>
              <a:ext uri="{FF2B5EF4-FFF2-40B4-BE49-F238E27FC236}">
                <a16:creationId xmlns:a16="http://schemas.microsoft.com/office/drawing/2014/main" id="{BFB48DDC-EF25-6ACF-5661-3CA50C5A7CC9}"/>
              </a:ext>
            </a:extLst>
          </p:cNvPr>
          <p:cNvCxnSpPr>
            <a:cxnSpLocks/>
          </p:cNvCxnSpPr>
          <p:nvPr/>
        </p:nvCxnSpPr>
        <p:spPr>
          <a:xfrm>
            <a:off x="7986172"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DC1D480C-40DA-0DAE-8385-53AFB5CAD7C7}"/>
              </a:ext>
            </a:extLst>
          </p:cNvPr>
          <p:cNvSpPr>
            <a:spLocks noGrp="1"/>
          </p:cNvSpPr>
          <p:nvPr>
            <p:ph type="body" sz="quarter" idx="25"/>
          </p:nvPr>
        </p:nvSpPr>
        <p:spPr>
          <a:xfrm>
            <a:off x="863894" y="6178900"/>
            <a:ext cx="10609420" cy="200055"/>
          </a:xfrm>
        </p:spPr>
        <p:txBody>
          <a:bodyPr/>
          <a:lstStyle/>
          <a:p>
            <a:r>
              <a:rPr lang="en-US" b="1" dirty="0"/>
              <a:t>Source: </a:t>
            </a:r>
            <a:r>
              <a:rPr lang="en-US" dirty="0"/>
              <a:t>GWI Core Q1 2018-Q2 2022 </a:t>
            </a:r>
            <a:r>
              <a:rPr lang="en-US" b="1" dirty="0"/>
              <a:t>Base: </a:t>
            </a:r>
            <a:r>
              <a:rPr lang="en-US" dirty="0">
                <a:solidFill>
                  <a:srgbClr val="000000"/>
                </a:solidFill>
                <a:effectLst/>
              </a:rPr>
              <a:t>3,073,732 internet users aged 16-64 </a:t>
            </a:r>
          </a:p>
        </p:txBody>
      </p:sp>
    </p:spTree>
    <p:extLst>
      <p:ext uri="{BB962C8B-B14F-4D97-AF65-F5344CB8AC3E}">
        <p14:creationId xmlns:p14="http://schemas.microsoft.com/office/powerpoint/2010/main" val="130990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76C367FA-4E68-2639-493D-1DD7DE226666}"/>
              </a:ext>
            </a:extLst>
          </p:cNvPr>
          <p:cNvGraphicFramePr>
            <a:graphicFrameLocks noGrp="1"/>
          </p:cNvGraphicFramePr>
          <p:nvPr>
            <p:ph sz="quarter" idx="24"/>
            <p:extLst>
              <p:ext uri="{D42A27DB-BD31-4B8C-83A1-F6EECF244321}">
                <p14:modId xmlns:p14="http://schemas.microsoft.com/office/powerpoint/2010/main" val="1587912729"/>
              </p:ext>
            </p:extLst>
          </p:nvPr>
        </p:nvGraphicFramePr>
        <p:xfrm>
          <a:off x="4539818" y="1941435"/>
          <a:ext cx="689610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 Placeholder 38">
            <a:extLst>
              <a:ext uri="{FF2B5EF4-FFF2-40B4-BE49-F238E27FC236}">
                <a16:creationId xmlns:a16="http://schemas.microsoft.com/office/drawing/2014/main" id="{E3E551F5-F13D-FBF7-3522-46AD0A9BE7BE}"/>
              </a:ext>
            </a:extLst>
          </p:cNvPr>
          <p:cNvSpPr>
            <a:spLocks noGrp="1"/>
          </p:cNvSpPr>
          <p:nvPr>
            <p:ph type="body" sz="quarter" idx="42"/>
          </p:nvPr>
        </p:nvSpPr>
        <p:spPr/>
        <p:txBody>
          <a:bodyPr/>
          <a:lstStyle/>
          <a:p>
            <a:r>
              <a:rPr lang="en-US" dirty="0"/>
              <a:t>Streaming burnout</a:t>
            </a:r>
          </a:p>
        </p:txBody>
      </p:sp>
      <p:sp>
        <p:nvSpPr>
          <p:cNvPr id="38" name="Text Placeholder 37">
            <a:extLst>
              <a:ext uri="{FF2B5EF4-FFF2-40B4-BE49-F238E27FC236}">
                <a16:creationId xmlns:a16="http://schemas.microsoft.com/office/drawing/2014/main" id="{D4493486-172C-6792-5DF2-02A930120092}"/>
              </a:ext>
            </a:extLst>
          </p:cNvPr>
          <p:cNvSpPr>
            <a:spLocks noGrp="1"/>
          </p:cNvSpPr>
          <p:nvPr>
            <p:ph type="body" sz="quarter" idx="32"/>
          </p:nvPr>
        </p:nvSpPr>
        <p:spPr>
          <a:xfrm>
            <a:off x="4487286" y="1449388"/>
            <a:ext cx="4916485" cy="523220"/>
          </a:xfrm>
        </p:spPr>
        <p:txBody>
          <a:bodyPr/>
          <a:lstStyle/>
          <a:p>
            <a:r>
              <a:rPr lang="en-US" sz="1000" b="1" dirty="0"/>
              <a:t>Average daily hours of streaming watched </a:t>
            </a:r>
          </a:p>
          <a:p>
            <a:r>
              <a:rPr lang="en-US" sz="900" dirty="0">
                <a:solidFill>
                  <a:schemeClr val="bg2"/>
                </a:solidFill>
                <a:effectLst/>
              </a:rPr>
              <a:t>Time spent watching streamed content by attitudes towards </a:t>
            </a:r>
            <a:br>
              <a:rPr lang="en-US" sz="900" dirty="0">
                <a:solidFill>
                  <a:schemeClr val="bg2"/>
                </a:solidFill>
                <a:effectLst/>
              </a:rPr>
            </a:br>
            <a:r>
              <a:rPr lang="en-US" sz="900" dirty="0">
                <a:solidFill>
                  <a:schemeClr val="bg2"/>
                </a:solidFill>
                <a:effectLst/>
              </a:rPr>
              <a:t>streaming plans for those considering canceling a TV streaming service</a:t>
            </a:r>
          </a:p>
        </p:txBody>
      </p:sp>
      <p:sp>
        <p:nvSpPr>
          <p:cNvPr id="36" name="Text Placeholder 35">
            <a:extLst>
              <a:ext uri="{FF2B5EF4-FFF2-40B4-BE49-F238E27FC236}">
                <a16:creationId xmlns:a16="http://schemas.microsoft.com/office/drawing/2014/main" id="{B77EC842-7792-E186-8948-4F619ABBB6E1}"/>
              </a:ext>
            </a:extLst>
          </p:cNvPr>
          <p:cNvSpPr>
            <a:spLocks noGrp="1"/>
          </p:cNvSpPr>
          <p:nvPr>
            <p:ph type="body" sz="quarter" idx="25"/>
          </p:nvPr>
        </p:nvSpPr>
        <p:spPr>
          <a:xfrm>
            <a:off x="863894" y="6178900"/>
            <a:ext cx="10609420" cy="200055"/>
          </a:xfrm>
        </p:spPr>
        <p:txBody>
          <a:bodyPr/>
          <a:lstStyle/>
          <a:p>
            <a:r>
              <a:rPr lang="en-US" b="1" dirty="0"/>
              <a:t>Source: </a:t>
            </a:r>
            <a:r>
              <a:rPr lang="en-US" dirty="0"/>
              <a:t>GWI Zeitgeist June 2022 </a:t>
            </a:r>
            <a:r>
              <a:rPr lang="en-US" b="1" dirty="0"/>
              <a:t>Base: </a:t>
            </a:r>
            <a:r>
              <a:rPr lang="en-US" dirty="0">
                <a:solidFill>
                  <a:srgbClr val="000000"/>
                </a:solidFill>
                <a:effectLst/>
              </a:rPr>
              <a:t>14,324 internet users aged 16-64 in 11 markets</a:t>
            </a:r>
          </a:p>
        </p:txBody>
      </p:sp>
      <p:sp>
        <p:nvSpPr>
          <p:cNvPr id="41" name="Content Placeholder 40">
            <a:extLst>
              <a:ext uri="{FF2B5EF4-FFF2-40B4-BE49-F238E27FC236}">
                <a16:creationId xmlns:a16="http://schemas.microsoft.com/office/drawing/2014/main" id="{3A3DFF69-2545-F5AE-E5F0-24196354409E}"/>
              </a:ext>
            </a:extLst>
          </p:cNvPr>
          <p:cNvSpPr>
            <a:spLocks noGrp="1"/>
          </p:cNvSpPr>
          <p:nvPr>
            <p:ph sz="quarter" idx="31"/>
          </p:nvPr>
        </p:nvSpPr>
        <p:spPr>
          <a:xfrm>
            <a:off x="860855" y="1449388"/>
            <a:ext cx="2911044" cy="4577012"/>
          </a:xfrm>
        </p:spPr>
        <p:txBody>
          <a:bodyPr/>
          <a:lstStyle/>
          <a:p>
            <a:r>
              <a:rPr lang="en-US" sz="1000" dirty="0"/>
              <a:t>Those who have or are considering cancelling a streaming service are also the consumers who watch more content on average than viewers who are not considering cancelling a subscription. Even respondents without a streaming service still manage to watch 37 minutes of streaming per day, but this is likely </a:t>
            </a:r>
            <a:br>
              <a:rPr lang="en-US" sz="1000" dirty="0"/>
            </a:br>
            <a:r>
              <a:rPr lang="en-US" sz="1000" dirty="0"/>
              <a:t>a result of shared accounts. </a:t>
            </a:r>
            <a:br>
              <a:rPr lang="en-US" sz="1000" dirty="0"/>
            </a:br>
            <a:endParaRPr lang="en-US" sz="1000" dirty="0"/>
          </a:p>
          <a:p>
            <a:r>
              <a:rPr lang="en-US" sz="1000" dirty="0"/>
              <a:t>But while those who watch more are more inclined to consider cancelling, brands should also consider the viewers state </a:t>
            </a:r>
            <a:br>
              <a:rPr lang="en-US" sz="1000" dirty="0"/>
            </a:br>
            <a:r>
              <a:rPr lang="en-US" sz="1000" dirty="0"/>
              <a:t>of mind when watching shows. </a:t>
            </a:r>
            <a:r>
              <a:rPr lang="en-US" sz="1000" b="0" i="0" u="none" strike="noStrike" dirty="0">
                <a:solidFill>
                  <a:srgbClr val="000000"/>
                </a:solidFill>
                <a:effectLst/>
                <a:latin typeface="Poppins" pitchFamily="2" charset="77"/>
              </a:rPr>
              <a:t>Many consumers (51%) say they feel happy when watching TV/movies. In a close battle for second place are calm (39%), engaged (40%), and excited (40%). On </a:t>
            </a:r>
            <a:br>
              <a:rPr lang="en-US" sz="1000" b="0" i="0" u="none" strike="noStrike" dirty="0">
                <a:solidFill>
                  <a:srgbClr val="000000"/>
                </a:solidFill>
                <a:effectLst/>
                <a:latin typeface="Poppins" pitchFamily="2" charset="77"/>
              </a:rPr>
            </a:br>
            <a:r>
              <a:rPr lang="en-US" sz="1000" b="0" i="0" u="none" strike="noStrike" dirty="0">
                <a:solidFill>
                  <a:srgbClr val="000000"/>
                </a:solidFill>
                <a:effectLst/>
                <a:latin typeface="Poppins" pitchFamily="2" charset="77"/>
              </a:rPr>
              <a:t>the other hand, just 12% say they feel distracted.</a:t>
            </a:r>
            <a:r>
              <a:rPr lang="en-US" sz="1000" dirty="0"/>
              <a:t> </a:t>
            </a:r>
            <a:r>
              <a:rPr lang="en-US" sz="1000" b="0" i="0" u="none" strike="noStrike" dirty="0">
                <a:solidFill>
                  <a:srgbClr val="000000"/>
                </a:solidFill>
                <a:effectLst/>
                <a:latin typeface="Poppins" pitchFamily="2" charset="77"/>
              </a:rPr>
              <a:t>And while that varies based </a:t>
            </a:r>
            <a:br>
              <a:rPr lang="en-US" sz="1000" b="0" i="0" u="none" strike="noStrike" dirty="0">
                <a:solidFill>
                  <a:srgbClr val="000000"/>
                </a:solidFill>
                <a:effectLst/>
                <a:latin typeface="Poppins" pitchFamily="2" charset="77"/>
              </a:rPr>
            </a:br>
            <a:r>
              <a:rPr lang="en-US" sz="1000" b="0" i="0" u="none" strike="noStrike" dirty="0">
                <a:solidFill>
                  <a:srgbClr val="000000"/>
                </a:solidFill>
                <a:effectLst/>
                <a:latin typeface="Poppins" pitchFamily="2" charset="77"/>
              </a:rPr>
              <a:t>on the genre’s consumers watch, “happy” is always the top state of mind when it comes to any of the genres we track.</a:t>
            </a:r>
            <a:endParaRPr lang="en-US" sz="1000" b="0" dirty="0">
              <a:effectLst/>
            </a:endParaRPr>
          </a:p>
          <a:p>
            <a:pPr rtl="0">
              <a:spcBef>
                <a:spcPts val="0"/>
              </a:spcBef>
              <a:spcAft>
                <a:spcPts val="0"/>
              </a:spcAft>
            </a:pPr>
            <a:br>
              <a:rPr lang="en-US" sz="1000" b="0" dirty="0">
                <a:effectLst/>
              </a:rPr>
            </a:br>
            <a:r>
              <a:rPr lang="en-US" sz="1000" dirty="0">
                <a:solidFill>
                  <a:srgbClr val="000000"/>
                </a:solidFill>
              </a:rPr>
              <a:t>W</a:t>
            </a:r>
            <a:r>
              <a:rPr lang="en-US" sz="1000" b="0" i="0" u="none" strike="noStrike" dirty="0">
                <a:solidFill>
                  <a:srgbClr val="000000"/>
                </a:solidFill>
                <a:effectLst/>
                <a:latin typeface="Poppins" pitchFamily="2" charset="77"/>
              </a:rPr>
              <a:t>e watch content because it’s a positive, engaging experience - which is crucial </a:t>
            </a:r>
            <a:br>
              <a:rPr lang="en-US" sz="1000" b="0" i="0" u="none" strike="noStrike" dirty="0">
                <a:solidFill>
                  <a:srgbClr val="000000"/>
                </a:solidFill>
                <a:effectLst/>
                <a:latin typeface="Poppins" pitchFamily="2" charset="77"/>
              </a:rPr>
            </a:br>
            <a:r>
              <a:rPr lang="en-US" sz="1000" b="0" i="0" u="none" strike="noStrike" dirty="0">
                <a:solidFill>
                  <a:srgbClr val="000000"/>
                </a:solidFill>
                <a:effectLst/>
                <a:latin typeface="Poppins" pitchFamily="2" charset="77"/>
              </a:rPr>
              <a:t>to remember when aiming to maintain subscribers and avoid streamer fatigue.</a:t>
            </a:r>
            <a:endParaRPr lang="en-US" sz="1000" b="0" dirty="0">
              <a:effectLst/>
            </a:endParaRPr>
          </a:p>
        </p:txBody>
      </p:sp>
      <p:pic>
        <p:nvPicPr>
          <p:cNvPr id="2" name="Picture 1" descr="Icon&#10;&#10;Description automatically generated with medium confidence">
            <a:hlinkClick r:id="rId4"/>
            <a:extLst>
              <a:ext uri="{FF2B5EF4-FFF2-40B4-BE49-F238E27FC236}">
                <a16:creationId xmlns:a16="http://schemas.microsoft.com/office/drawing/2014/main" id="{F4217CAF-0A98-09B9-162C-31BDA4A9F4B5}"/>
              </a:ext>
            </a:extLst>
          </p:cNvPr>
          <p:cNvPicPr>
            <a:picLocks noChangeAspect="1"/>
          </p:cNvPicPr>
          <p:nvPr/>
        </p:nvPicPr>
        <p:blipFill>
          <a:blip r:embed="rId5"/>
          <a:stretch>
            <a:fillRect/>
          </a:stretch>
        </p:blipFill>
        <p:spPr>
          <a:xfrm>
            <a:off x="11095500" y="1449388"/>
            <a:ext cx="144000" cy="144000"/>
          </a:xfrm>
          <a:prstGeom prst="rect">
            <a:avLst/>
          </a:prstGeom>
        </p:spPr>
      </p:pic>
      <p:cxnSp>
        <p:nvCxnSpPr>
          <p:cNvPr id="3" name="Straight Connector 2">
            <a:extLst>
              <a:ext uri="{FF2B5EF4-FFF2-40B4-BE49-F238E27FC236}">
                <a16:creationId xmlns:a16="http://schemas.microsoft.com/office/drawing/2014/main" id="{C064356E-1844-D7DD-A80C-2B1217DA3ACE}"/>
              </a:ext>
            </a:extLst>
          </p:cNvPr>
          <p:cNvCxnSpPr>
            <a:cxnSpLocks/>
          </p:cNvCxnSpPr>
          <p:nvPr/>
        </p:nvCxnSpPr>
        <p:spPr>
          <a:xfrm>
            <a:off x="4200112"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49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24866323-030C-4B5C-5895-17F9666C287D}"/>
              </a:ext>
            </a:extLst>
          </p:cNvPr>
          <p:cNvGraphicFramePr>
            <a:graphicFrameLocks noGrp="1"/>
          </p:cNvGraphicFramePr>
          <p:nvPr>
            <p:ph sz="quarter" idx="24"/>
            <p:extLst>
              <p:ext uri="{D42A27DB-BD31-4B8C-83A1-F6EECF244321}">
                <p14:modId xmlns:p14="http://schemas.microsoft.com/office/powerpoint/2010/main" val="3435627191"/>
              </p:ext>
            </p:extLst>
          </p:nvPr>
        </p:nvGraphicFramePr>
        <p:xfrm>
          <a:off x="952500" y="2062023"/>
          <a:ext cx="6946900"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a:extLst>
              <a:ext uri="{FF2B5EF4-FFF2-40B4-BE49-F238E27FC236}">
                <a16:creationId xmlns:a16="http://schemas.microsoft.com/office/drawing/2014/main" id="{3C3C1DE4-9A22-63AC-D854-DBC7B184B610}"/>
              </a:ext>
            </a:extLst>
          </p:cNvPr>
          <p:cNvSpPr>
            <a:spLocks noGrp="1"/>
          </p:cNvSpPr>
          <p:nvPr>
            <p:ph sz="quarter" idx="31"/>
          </p:nvPr>
        </p:nvSpPr>
        <p:spPr>
          <a:xfrm>
            <a:off x="8259759" y="1466546"/>
            <a:ext cx="2979741" cy="4104000"/>
          </a:xfrm>
        </p:spPr>
        <p:txBody>
          <a:bodyPr/>
          <a:lstStyle/>
          <a:p>
            <a:r>
              <a:rPr lang="en-US" sz="1000" dirty="0"/>
              <a:t>Price and usage are the top reasons users cancel their streaming services, and 29% </a:t>
            </a:r>
            <a:br>
              <a:rPr lang="en-US" sz="1000" dirty="0"/>
            </a:br>
            <a:r>
              <a:rPr lang="en-US" sz="1000" dirty="0"/>
              <a:t>of consumers cannot justify their continued subscriptions because they aren’t using them enough. </a:t>
            </a:r>
            <a:br>
              <a:rPr lang="en-US" sz="1000" dirty="0"/>
            </a:br>
            <a:endParaRPr lang="en-US" sz="1000" dirty="0"/>
          </a:p>
          <a:p>
            <a:r>
              <a:rPr lang="en-US" sz="1000" dirty="0"/>
              <a:t>19% of consumers site their favorite show being cancelled as a reason to end a subscription, a problem all too familiar </a:t>
            </a:r>
            <a:br>
              <a:rPr lang="en-US" sz="1000" dirty="0"/>
            </a:br>
            <a:r>
              <a:rPr lang="en-US" sz="1000" dirty="0"/>
              <a:t>for </a:t>
            </a:r>
            <a:r>
              <a:rPr lang="en-US" sz="1000" i="1" dirty="0"/>
              <a:t>HBO</a:t>
            </a:r>
            <a:r>
              <a:rPr lang="en-US" sz="1000" dirty="0"/>
              <a:t>, who experienced a </a:t>
            </a:r>
            <a:r>
              <a:rPr lang="en-US" sz="1000" dirty="0">
                <a:hlinkClick r:id="rId4"/>
              </a:rPr>
              <a:t>drop in subscriptions in 2019 </a:t>
            </a:r>
            <a:r>
              <a:rPr lang="en-US" sz="1000" dirty="0"/>
              <a:t>following the season finale of </a:t>
            </a:r>
            <a:r>
              <a:rPr lang="en-US" sz="1000" i="1" dirty="0"/>
              <a:t>Game of Thrones</a:t>
            </a:r>
            <a:r>
              <a:rPr lang="en-US" sz="1000" dirty="0"/>
              <a:t>.</a:t>
            </a:r>
          </a:p>
          <a:p>
            <a:br>
              <a:rPr lang="en-US" sz="1000" dirty="0"/>
            </a:br>
            <a:r>
              <a:rPr lang="en-US" sz="1000" dirty="0"/>
              <a:t>But usage is likely a contributing factor behind the price and paying for too many services. Multiple subscriptions can add </a:t>
            </a:r>
            <a:br>
              <a:rPr lang="en-US" sz="1000" dirty="0"/>
            </a:br>
            <a:r>
              <a:rPr lang="en-US" sz="1000" dirty="0"/>
              <a:t>up quickly which can break budgets. Budgeting is top of mind for consumers. </a:t>
            </a:r>
            <a:br>
              <a:rPr lang="en-US" sz="1000" dirty="0"/>
            </a:br>
            <a:r>
              <a:rPr lang="en-US" sz="1000" dirty="0"/>
              <a:t>In the last three months, 30% of consumers report spending less on streaming, and in the US, we’ve seen a 10%9% increase in consumers using tools to help track their spending in the last month since Q2 2021. Average daily streaming time may be up but that doesn’t mean there is room for multiple subscriptions in every budget. </a:t>
            </a:r>
          </a:p>
        </p:txBody>
      </p:sp>
      <p:sp>
        <p:nvSpPr>
          <p:cNvPr id="4" name="Text Placeholder 3">
            <a:extLst>
              <a:ext uri="{FF2B5EF4-FFF2-40B4-BE49-F238E27FC236}">
                <a16:creationId xmlns:a16="http://schemas.microsoft.com/office/drawing/2014/main" id="{AFC2FC62-845B-0D39-B436-92CAF6061DD2}"/>
              </a:ext>
            </a:extLst>
          </p:cNvPr>
          <p:cNvSpPr>
            <a:spLocks noGrp="1"/>
          </p:cNvSpPr>
          <p:nvPr>
            <p:ph type="body" sz="quarter" idx="26"/>
          </p:nvPr>
        </p:nvSpPr>
        <p:spPr>
          <a:xfrm>
            <a:off x="860855" y="1454400"/>
            <a:ext cx="6946470" cy="384721"/>
          </a:xfrm>
        </p:spPr>
        <p:txBody>
          <a:bodyPr/>
          <a:lstStyle/>
          <a:p>
            <a:r>
              <a:rPr lang="en-US" sz="1000" b="1" dirty="0"/>
              <a:t>Reasons streaming services are cancelled</a:t>
            </a:r>
          </a:p>
          <a:p>
            <a:r>
              <a:rPr lang="en-US" sz="900" dirty="0">
                <a:solidFill>
                  <a:schemeClr val="bg2"/>
                </a:solidFill>
                <a:effectLst/>
              </a:rPr>
              <a:t>% of consumers who have cancelled one or more TV streaming service subscriptions</a:t>
            </a:r>
          </a:p>
        </p:txBody>
      </p:sp>
      <p:sp>
        <p:nvSpPr>
          <p:cNvPr id="6" name="Text Placeholder 5">
            <a:extLst>
              <a:ext uri="{FF2B5EF4-FFF2-40B4-BE49-F238E27FC236}">
                <a16:creationId xmlns:a16="http://schemas.microsoft.com/office/drawing/2014/main" id="{D02F5FCF-512F-E634-0FBA-1A708053552B}"/>
              </a:ext>
            </a:extLst>
          </p:cNvPr>
          <p:cNvSpPr>
            <a:spLocks noGrp="1"/>
          </p:cNvSpPr>
          <p:nvPr>
            <p:ph type="body" sz="quarter" idx="42"/>
          </p:nvPr>
        </p:nvSpPr>
        <p:spPr/>
        <p:txBody>
          <a:bodyPr/>
          <a:lstStyle/>
          <a:p>
            <a:r>
              <a:rPr lang="en-US" dirty="0"/>
              <a:t>Reasons for cancelling streaming services </a:t>
            </a:r>
          </a:p>
        </p:txBody>
      </p:sp>
      <p:sp>
        <p:nvSpPr>
          <p:cNvPr id="7" name="Text Placeholder 6">
            <a:extLst>
              <a:ext uri="{FF2B5EF4-FFF2-40B4-BE49-F238E27FC236}">
                <a16:creationId xmlns:a16="http://schemas.microsoft.com/office/drawing/2014/main" id="{4F718DC0-D80F-003C-574A-9E7CA915B3DB}"/>
              </a:ext>
            </a:extLst>
          </p:cNvPr>
          <p:cNvSpPr>
            <a:spLocks noGrp="1"/>
          </p:cNvSpPr>
          <p:nvPr>
            <p:ph type="body" sz="quarter" idx="25"/>
          </p:nvPr>
        </p:nvSpPr>
        <p:spPr>
          <a:xfrm>
            <a:off x="863894" y="6178900"/>
            <a:ext cx="10609420" cy="200055"/>
          </a:xfrm>
        </p:spPr>
        <p:txBody>
          <a:bodyPr/>
          <a:lstStyle/>
          <a:p>
            <a:r>
              <a:rPr lang="en-US" b="1" dirty="0"/>
              <a:t>Source: </a:t>
            </a:r>
            <a:r>
              <a:rPr lang="en-US" dirty="0"/>
              <a:t>GWI Zeitgeist June 2022 </a:t>
            </a:r>
            <a:r>
              <a:rPr lang="en-US" b="1" dirty="0"/>
              <a:t>Base</a:t>
            </a:r>
            <a:r>
              <a:rPr lang="en-US" dirty="0">
                <a:solidFill>
                  <a:srgbClr val="000000"/>
                </a:solidFill>
                <a:effectLst/>
              </a:rPr>
              <a:t> 1,546 consumers who have cancelled one or more TV streaming subscriptions aged 16-64 in 11 markets</a:t>
            </a:r>
          </a:p>
        </p:txBody>
      </p:sp>
      <p:cxnSp>
        <p:nvCxnSpPr>
          <p:cNvPr id="2" name="Straight Connector 1">
            <a:extLst>
              <a:ext uri="{FF2B5EF4-FFF2-40B4-BE49-F238E27FC236}">
                <a16:creationId xmlns:a16="http://schemas.microsoft.com/office/drawing/2014/main" id="{093BE018-1591-1D57-0E2F-926B1F82DFED}"/>
              </a:ext>
            </a:extLst>
          </p:cNvPr>
          <p:cNvCxnSpPr>
            <a:cxnSpLocks/>
          </p:cNvCxnSpPr>
          <p:nvPr/>
        </p:nvCxnSpPr>
        <p:spPr>
          <a:xfrm>
            <a:off x="7985125" y="1449388"/>
            <a:ext cx="0" cy="4408487"/>
          </a:xfrm>
          <a:prstGeom prst="line">
            <a:avLst/>
          </a:prstGeom>
          <a:ln w="6350">
            <a:solidFill>
              <a:schemeClr val="bg2">
                <a:lumMod val="60000"/>
                <a:lumOff val="40000"/>
              </a:schemeClr>
            </a:solidFill>
          </a:ln>
        </p:spPr>
        <p:style>
          <a:lnRef idx="1">
            <a:schemeClr val="dk1"/>
          </a:lnRef>
          <a:fillRef idx="0">
            <a:schemeClr val="dk1"/>
          </a:fillRef>
          <a:effectRef idx="0">
            <a:schemeClr val="dk1"/>
          </a:effectRef>
          <a:fontRef idx="minor">
            <a:schemeClr val="tx1"/>
          </a:fontRef>
        </p:style>
      </p:cxnSp>
      <p:pic>
        <p:nvPicPr>
          <p:cNvPr id="5" name="Picture 4" descr="Icon&#10;&#10;Description automatically generated with medium confidence">
            <a:hlinkClick r:id="rId5"/>
            <a:extLst>
              <a:ext uri="{FF2B5EF4-FFF2-40B4-BE49-F238E27FC236}">
                <a16:creationId xmlns:a16="http://schemas.microsoft.com/office/drawing/2014/main" id="{B88BAA92-FCF6-4DD5-47E6-21544767244C}"/>
              </a:ext>
            </a:extLst>
          </p:cNvPr>
          <p:cNvPicPr>
            <a:picLocks noChangeAspect="1"/>
          </p:cNvPicPr>
          <p:nvPr/>
        </p:nvPicPr>
        <p:blipFill>
          <a:blip r:embed="rId6"/>
          <a:stretch>
            <a:fillRect/>
          </a:stretch>
        </p:blipFill>
        <p:spPr>
          <a:xfrm>
            <a:off x="7488776" y="1455833"/>
            <a:ext cx="144000" cy="144000"/>
          </a:xfrm>
          <a:prstGeom prst="rect">
            <a:avLst/>
          </a:prstGeom>
        </p:spPr>
      </p:pic>
    </p:spTree>
    <p:extLst>
      <p:ext uri="{BB962C8B-B14F-4D97-AF65-F5344CB8AC3E}">
        <p14:creationId xmlns:p14="http://schemas.microsoft.com/office/powerpoint/2010/main" val="2048587410"/>
      </p:ext>
    </p:extLst>
  </p:cSld>
  <p:clrMapOvr>
    <a:masterClrMapping/>
  </p:clrMapOvr>
</p:sld>
</file>

<file path=ppt/theme/theme1.xml><?xml version="1.0" encoding="utf-8"?>
<a:theme xmlns:a="http://schemas.openxmlformats.org/drawingml/2006/main" name="GWI-Platform">
  <a:themeElements>
    <a:clrScheme name="GWI Platform">
      <a:dk1>
        <a:srgbClr val="191530"/>
      </a:dk1>
      <a:lt1>
        <a:srgbClr val="FFFFFF"/>
      </a:lt1>
      <a:dk2>
        <a:srgbClr val="7989A6"/>
      </a:dk2>
      <a:lt2>
        <a:srgbClr val="DFE7F5"/>
      </a:lt2>
      <a:accent1>
        <a:srgbClr val="5461C8"/>
      </a:accent1>
      <a:accent2>
        <a:srgbClr val="DE1A75"/>
      </a:accent2>
      <a:accent3>
        <a:srgbClr val="008291"/>
      </a:accent3>
      <a:accent4>
        <a:srgbClr val="953BBD"/>
      </a:accent4>
      <a:accent5>
        <a:srgbClr val="007BB6"/>
      </a:accent5>
      <a:accent6>
        <a:srgbClr val="DA3441"/>
      </a:accent6>
      <a:hlink>
        <a:srgbClr val="19152F"/>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t"/>
      <a:lstStyle>
        <a:defPPr algn="l">
          <a:spcAft>
            <a:spcPts val="600"/>
          </a:spcAft>
          <a:defRPr sz="1400" dirty="0" err="1" smtClean="0">
            <a:solidFill>
              <a:schemeClr val="tx1"/>
            </a:solidFill>
            <a:latin typeface="Poppins" pitchFamily="2" charset="77"/>
            <a:cs typeface="Poppins"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spcAft>
            <a:spcPts val="600"/>
          </a:spcAft>
          <a:defRPr sz="1400" dirty="0" err="1" smtClean="0">
            <a:solidFill>
              <a:schemeClr val="bg1"/>
            </a:solidFill>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Presentation2" id="{B8F59EAA-DF01-BA47-997D-2B06A5C8B8A0}" vid="{6891AA52-7476-064D-BB68-4D426666E5BB}"/>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GWI-MAG_NAVY">
    <a:dk1>
      <a:srgbClr val="191530"/>
    </a:dk1>
    <a:lt1>
      <a:srgbClr val="FFFFFF"/>
    </a:lt1>
    <a:dk2>
      <a:srgbClr val="595959"/>
    </a:dk2>
    <a:lt2>
      <a:srgbClr val="EEEEEE"/>
    </a:lt2>
    <a:accent1>
      <a:srgbClr val="DE1A75"/>
    </a:accent1>
    <a:accent2>
      <a:srgbClr val="19152F"/>
    </a:accent2>
    <a:accent3>
      <a:srgbClr val="798AA6"/>
    </a:accent3>
    <a:accent4>
      <a:srgbClr val="840F45"/>
    </a:accent4>
    <a:accent5>
      <a:srgbClr val="EF5FA3"/>
    </a:accent5>
    <a:accent6>
      <a:srgbClr val="003B70"/>
    </a:accent6>
    <a:hlink>
      <a:srgbClr val="0097A7"/>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GWI-MAG_NAVY">
    <a:dk1>
      <a:srgbClr val="191530"/>
    </a:dk1>
    <a:lt1>
      <a:srgbClr val="FFFFFF"/>
    </a:lt1>
    <a:dk2>
      <a:srgbClr val="595959"/>
    </a:dk2>
    <a:lt2>
      <a:srgbClr val="EEEEEE"/>
    </a:lt2>
    <a:accent1>
      <a:srgbClr val="DE1A75"/>
    </a:accent1>
    <a:accent2>
      <a:srgbClr val="19152F"/>
    </a:accent2>
    <a:accent3>
      <a:srgbClr val="798AA6"/>
    </a:accent3>
    <a:accent4>
      <a:srgbClr val="840F45"/>
    </a:accent4>
    <a:accent5>
      <a:srgbClr val="EF5FA3"/>
    </a:accent5>
    <a:accent6>
      <a:srgbClr val="003B70"/>
    </a:accent6>
    <a:hlink>
      <a:srgbClr val="0097A7"/>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GWI-Platform</Template>
  <TotalTime>14369</TotalTime>
  <Words>3145</Words>
  <Application>Microsoft Macintosh PowerPoint</Application>
  <PresentationFormat>Widescreen</PresentationFormat>
  <Paragraphs>143</Paragraphs>
  <Slides>21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Poppins Medium</vt:lpstr>
      <vt:lpstr>Poppins</vt:lpstr>
      <vt:lpstr>Faktum</vt:lpstr>
      <vt:lpstr>Arial</vt:lpstr>
      <vt:lpstr>GWI-Platform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Seasholtz</dc:creator>
  <cp:lastModifiedBy>Jack Seasholtz</cp:lastModifiedBy>
  <cp:revision>115</cp:revision>
  <dcterms:created xsi:type="dcterms:W3CDTF">2022-10-05T14:10:45Z</dcterms:created>
  <dcterms:modified xsi:type="dcterms:W3CDTF">2022-11-02T20:17:08Z</dcterms:modified>
</cp:coreProperties>
</file>