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5.xml" ContentType="application/vnd.openxmlformats-officedocument.themeOverr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12" r:id="rId1"/>
  </p:sldMasterIdLst>
  <p:notesMasterIdLst>
    <p:notesMasterId r:id="rId25"/>
  </p:notesMasterIdLst>
  <p:sldIdLst>
    <p:sldId id="3676" r:id="rId2"/>
    <p:sldId id="3675" r:id="rId3"/>
    <p:sldId id="3659" r:id="rId4"/>
    <p:sldId id="3579" r:id="rId5"/>
    <p:sldId id="3601" r:id="rId6"/>
    <p:sldId id="3684" r:id="rId7"/>
    <p:sldId id="3662" r:id="rId8"/>
    <p:sldId id="3699" r:id="rId9"/>
    <p:sldId id="3688" r:id="rId10"/>
    <p:sldId id="3687" r:id="rId11"/>
    <p:sldId id="3685" r:id="rId12"/>
    <p:sldId id="3588" r:id="rId13"/>
    <p:sldId id="3697" r:id="rId14"/>
    <p:sldId id="3665" r:id="rId15"/>
    <p:sldId id="3666" r:id="rId16"/>
    <p:sldId id="3698" r:id="rId17"/>
    <p:sldId id="3679" r:id="rId18"/>
    <p:sldId id="3661" r:id="rId19"/>
    <p:sldId id="3677" r:id="rId20"/>
    <p:sldId id="3635" r:id="rId21"/>
    <p:sldId id="3599" r:id="rId22"/>
    <p:sldId id="3672" r:id="rId23"/>
    <p:sldId id="3594" r:id="rId24"/>
  </p:sldIdLst>
  <p:sldSz cx="12192000" cy="6858000"/>
  <p:notesSz cx="6858000" cy="9144000"/>
  <p:embeddedFontLst>
    <p:embeddedFont>
      <p:font typeface="Faktum" panose="020B0604020202020204" charset="0"/>
      <p:regular r:id="rId26"/>
      <p:bold r:id="rId27"/>
      <p:italic r:id="rId28"/>
      <p:boldItalic r:id="rId29"/>
    </p:embeddedFont>
    <p:embeddedFont>
      <p:font typeface="Poppins" panose="00000500000000000000" pitchFamily="2" charset="0"/>
      <p:regular r:id="rId30"/>
      <p:bold r:id="rId31"/>
      <p:italic r:id="rId32"/>
      <p:boldItalic r:id="rId33"/>
    </p:embeddedFont>
    <p:embeddedFont>
      <p:font typeface="Poppins Medium" panose="000006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11"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CEEC38-6715-51EF-0C3D-FFFE87FAE1F5}" name="Shauna Moran" initials="SM" userId="S::SMoran@globalwebindex.com::61092cb1-c93f-48a5-92f5-656a02d83ff2" providerId="AD"/>
  <p188:author id="{71B1C043-CBEA-877F-03C5-19ACD01E825A}" name="Elise Robson" initials="ER" userId="S::erobson@gwi.com::d6c637e0-74ea-4af3-b1b9-7ddea9b7dd48" providerId="AD"/>
  <p188:author id="{998A6C71-9AAC-C898-1475-3B1F04F37383}" name="Tom Morris" initials="TM" userId="S::TMorris@globalwebindex.com::d9c92610-7081-4317-bb72-0ac51a3da81a" providerId="AD"/>
  <p188:author id="{6E925C91-5E67-7705-CB02-CFCDA6A061BD}" name="Chris Beer" initials="CB" userId="Chris Beer" providerId="None"/>
  <p188:author id="{6E6A02E0-268D-4596-DE8B-12D113BF501F}" name="Natalie Britovsek" initials="NB" userId="S::nbritovsek@globalwebindex.com::13589b01-8b72-4083-b1bb-cbf23770a4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orna Keane" initials="" lastIdx="2" clrIdx="0"/>
  <p:cmAuthor id="1" name="Annabelle Sing" initials="" lastIdx="1" clrIdx="1"/>
  <p:cmAuthor id="2" name="Lu Hussain" initials="LH" lastIdx="88" clrIdx="2">
    <p:extLst>
      <p:ext uri="{19B8F6BF-5375-455C-9EA6-DF929625EA0E}">
        <p15:presenceInfo xmlns:p15="http://schemas.microsoft.com/office/powerpoint/2012/main" userId="S::lhussain@gwi.com::8fa97eea-8462-4690-8dbe-4689befe5562" providerId="AD"/>
      </p:ext>
    </p:extLst>
  </p:cmAuthor>
  <p:cmAuthor id="3" name="Katie Gilsenan" initials="KG" lastIdx="75" clrIdx="3">
    <p:extLst>
      <p:ext uri="{19B8F6BF-5375-455C-9EA6-DF929625EA0E}">
        <p15:presenceInfo xmlns:p15="http://schemas.microsoft.com/office/powerpoint/2012/main" userId="S::katie.gilsenan@gwi.com::1df07d96-817b-4f05-9f6d-ebd68481e2d5" providerId="AD"/>
      </p:ext>
    </p:extLst>
  </p:cmAuthor>
  <p:cmAuthor id="4" name="Tom Morris" initials="TM" lastIdx="5" clrIdx="4">
    <p:extLst>
      <p:ext uri="{19B8F6BF-5375-455C-9EA6-DF929625EA0E}">
        <p15:presenceInfo xmlns:p15="http://schemas.microsoft.com/office/powerpoint/2012/main" userId="S::TMorris@globalwebindex.com::d9c92610-7081-4317-bb72-0ac51a3da8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61C8"/>
    <a:srgbClr val="DF1A76"/>
    <a:srgbClr val="5361C9"/>
    <a:srgbClr val="008292"/>
    <a:srgbClr val="008291"/>
    <a:srgbClr val="963CBC"/>
    <a:srgbClr val="798AA6"/>
    <a:srgbClr val="007CB7"/>
    <a:srgbClr val="DB3341"/>
    <a:srgbClr val="798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11"/>
    <p:restoredTop sz="96327" autoAdjust="0"/>
  </p:normalViewPr>
  <p:slideViewPr>
    <p:cSldViewPr snapToGrid="0">
      <p:cViewPr varScale="1">
        <p:scale>
          <a:sx n="114" d="100"/>
          <a:sy n="114" d="100"/>
        </p:scale>
        <p:origin x="390" y="102"/>
      </p:cViewPr>
      <p:guideLst>
        <p:guide orient="horz" pos="1911"/>
        <p:guide pos="38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The economy of the country where you live</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Poppins" panose="00000500000000000000" pitchFamily="2" charset="0"/>
                    <a:ea typeface="+mn-ea"/>
                    <a:cs typeface="Poppins" panose="00000500000000000000" pitchFamily="2"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Q1 2022</c:v>
                </c:pt>
                <c:pt idx="4">
                  <c:v>Q2 2022</c:v>
                </c:pt>
              </c:strCache>
            </c:strRef>
          </c:cat>
          <c:val>
            <c:numRef>
              <c:f>Sheet1!$B$2:$B$6</c:f>
              <c:numCache>
                <c:formatCode>##\%</c:formatCode>
                <c:ptCount val="5"/>
                <c:pt idx="0">
                  <c:v>50</c:v>
                </c:pt>
                <c:pt idx="1">
                  <c:v>48</c:v>
                </c:pt>
                <c:pt idx="2">
                  <c:v>52</c:v>
                </c:pt>
                <c:pt idx="3">
                  <c:v>52</c:v>
                </c:pt>
                <c:pt idx="4">
                  <c:v>51</c:v>
                </c:pt>
              </c:numCache>
            </c:numRef>
          </c:val>
          <c:smooth val="0"/>
          <c:extLst>
            <c:ext xmlns:c16="http://schemas.microsoft.com/office/drawing/2014/chart" uri="{C3380CC4-5D6E-409C-BE32-E72D297353CC}">
              <c16:uniqueId val="{00000000-1406-44EC-9518-A357884F52B2}"/>
            </c:ext>
          </c:extLst>
        </c:ser>
        <c:ser>
          <c:idx val="1"/>
          <c:order val="1"/>
          <c:tx>
            <c:strRef>
              <c:f>Sheet1!$C$1</c:f>
              <c:strCache>
                <c:ptCount val="1"/>
                <c:pt idx="0">
                  <c:v>Your personal finances</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solidFill>
                    <a:latin typeface="Poppins" panose="00000500000000000000" pitchFamily="2" charset="0"/>
                    <a:ea typeface="+mn-ea"/>
                    <a:cs typeface="Poppins" panose="00000500000000000000" pitchFamily="2"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Q1 2022</c:v>
                </c:pt>
                <c:pt idx="4">
                  <c:v>Q2 2022</c:v>
                </c:pt>
              </c:strCache>
            </c:strRef>
          </c:cat>
          <c:val>
            <c:numRef>
              <c:f>Sheet1!$C$2:$C$6</c:f>
              <c:numCache>
                <c:formatCode>##\%</c:formatCode>
                <c:ptCount val="5"/>
                <c:pt idx="0">
                  <c:v>60</c:v>
                </c:pt>
                <c:pt idx="1">
                  <c:v>53</c:v>
                </c:pt>
                <c:pt idx="2">
                  <c:v>57</c:v>
                </c:pt>
                <c:pt idx="3">
                  <c:v>59</c:v>
                </c:pt>
                <c:pt idx="4">
                  <c:v>57</c:v>
                </c:pt>
              </c:numCache>
            </c:numRef>
          </c:val>
          <c:smooth val="0"/>
          <c:extLst>
            <c:ext xmlns:c16="http://schemas.microsoft.com/office/drawing/2014/chart" uri="{C3380CC4-5D6E-409C-BE32-E72D297353CC}">
              <c16:uniqueId val="{00000001-1406-44EC-9518-A357884F52B2}"/>
            </c:ext>
          </c:extLst>
        </c:ser>
        <c:dLbls>
          <c:dLblPos val="t"/>
          <c:showLegendKey val="0"/>
          <c:showVal val="1"/>
          <c:showCatName val="0"/>
          <c:showSerName val="0"/>
          <c:showPercent val="0"/>
          <c:showBubbleSize val="0"/>
        </c:dLbls>
        <c:smooth val="0"/>
        <c:axId val="639618543"/>
        <c:axId val="639627695"/>
      </c:lineChart>
      <c:catAx>
        <c:axId val="639618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639627695"/>
        <c:crosses val="autoZero"/>
        <c:auto val="1"/>
        <c:lblAlgn val="ctr"/>
        <c:lblOffset val="100"/>
        <c:noMultiLvlLbl val="0"/>
      </c:catAx>
      <c:valAx>
        <c:axId val="639627695"/>
        <c:scaling>
          <c:orientation val="minMax"/>
          <c:max val="70"/>
          <c:min val="40"/>
        </c:scaling>
        <c:delete val="1"/>
        <c:axPos val="l"/>
        <c:majorGridlines>
          <c:spPr>
            <a:ln w="9525" cap="flat" cmpd="sng" algn="ctr">
              <a:solidFill>
                <a:schemeClr val="tx1">
                  <a:lumMod val="15000"/>
                  <a:lumOff val="85000"/>
                </a:schemeClr>
              </a:solidFill>
              <a:round/>
            </a:ln>
            <a:effectLst/>
          </c:spPr>
        </c:majorGridlines>
        <c:numFmt formatCode="##\%" sourceLinked="1"/>
        <c:majorTickMark val="out"/>
        <c:minorTickMark val="none"/>
        <c:tickLblPos val="nextTo"/>
        <c:crossAx val="639618543"/>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Affluent</c:v>
                </c:pt>
                <c:pt idx="1">
                  <c:v>Money-driven</c:v>
                </c:pt>
                <c:pt idx="2">
                  <c:v>I take risks</c:v>
                </c:pt>
                <c:pt idx="3">
                  <c:v>I look for expert opinions before buying expensive products</c:v>
                </c:pt>
                <c:pt idx="4">
                  <c:v>I use loyalty/reward programs</c:v>
                </c:pt>
                <c:pt idx="5">
                  <c:v>I make decisions quickly</c:v>
                </c:pt>
                <c:pt idx="6">
                  <c:v>I'm good at managing money</c:v>
                </c:pt>
                <c:pt idx="7">
                  <c:v>Price-conscious</c:v>
                </c:pt>
                <c:pt idx="8">
                  <c:v>I spend time looking for the best deals</c:v>
                </c:pt>
                <c:pt idx="9">
                  <c:v>Social/outgoing</c:v>
                </c:pt>
                <c:pt idx="10">
                  <c:v>I use discount codes or coupons</c:v>
                </c:pt>
                <c:pt idx="11">
                  <c:v>I research a product online before buying it</c:v>
                </c:pt>
              </c:strCache>
            </c:strRef>
          </c:cat>
          <c:val>
            <c:numRef>
              <c:f>Sheet1!$B$2:$B$13</c:f>
              <c:numCache>
                <c:formatCode>##\%</c:formatCode>
                <c:ptCount val="12"/>
                <c:pt idx="0">
                  <c:v>26</c:v>
                </c:pt>
                <c:pt idx="1">
                  <c:v>33</c:v>
                </c:pt>
                <c:pt idx="2">
                  <c:v>34</c:v>
                </c:pt>
                <c:pt idx="3">
                  <c:v>41</c:v>
                </c:pt>
                <c:pt idx="4">
                  <c:v>42</c:v>
                </c:pt>
                <c:pt idx="5">
                  <c:v>42</c:v>
                </c:pt>
                <c:pt idx="6">
                  <c:v>42</c:v>
                </c:pt>
                <c:pt idx="7">
                  <c:v>47</c:v>
                </c:pt>
                <c:pt idx="8">
                  <c:v>47</c:v>
                </c:pt>
                <c:pt idx="9">
                  <c:v>51</c:v>
                </c:pt>
                <c:pt idx="10">
                  <c:v>52</c:v>
                </c:pt>
                <c:pt idx="11">
                  <c:v>57</c:v>
                </c:pt>
              </c:numCache>
            </c:numRef>
          </c:val>
          <c:extLst>
            <c:ext xmlns:c16="http://schemas.microsoft.com/office/drawing/2014/chart" uri="{C3380CC4-5D6E-409C-BE32-E72D297353CC}">
              <c16:uniqueId val="{00000000-7FE0-4191-9D66-241A0CB1779A}"/>
            </c:ext>
          </c:extLst>
        </c:ser>
        <c:dLbls>
          <c:dLblPos val="inEnd"/>
          <c:showLegendKey val="0"/>
          <c:showVal val="1"/>
          <c:showCatName val="0"/>
          <c:showSerName val="0"/>
          <c:showPercent val="0"/>
          <c:showBubbleSize val="0"/>
        </c:dLbls>
        <c:gapWidth val="182"/>
        <c:axId val="129581903"/>
        <c:axId val="129582735"/>
      </c:barChart>
      <c:catAx>
        <c:axId val="12958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29582735"/>
        <c:crosses val="autoZero"/>
        <c:auto val="1"/>
        <c:lblAlgn val="ctr"/>
        <c:lblOffset val="100"/>
        <c:noMultiLvlLbl val="0"/>
      </c:catAx>
      <c:valAx>
        <c:axId val="129582735"/>
        <c:scaling>
          <c:orientation val="minMax"/>
        </c:scaling>
        <c:delete val="0"/>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58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077830000436042E-2"/>
          <c:y val="3.685369189838722E-2"/>
          <c:w val="0.95784433999912788"/>
          <c:h val="0.70990129700197724"/>
        </c:manualLayout>
      </c:layout>
      <c:barChart>
        <c:barDir val="col"/>
        <c:grouping val="clustered"/>
        <c:varyColors val="0"/>
        <c:ser>
          <c:idx val="0"/>
          <c:order val="0"/>
          <c:tx>
            <c:strRef>
              <c:f>Sheet1!$B$1</c:f>
              <c:strCache>
                <c:ptCount val="1"/>
                <c:pt idx="0">
                  <c:v>All consumers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Interested</c:v>
                </c:pt>
                <c:pt idx="1">
                  <c:v>Neutral</c:v>
                </c:pt>
                <c:pt idx="2">
                  <c:v>Not interested</c:v>
                </c:pt>
              </c:strCache>
            </c:strRef>
          </c:cat>
          <c:val>
            <c:numRef>
              <c:f>Sheet1!$B$2:$B$4</c:f>
              <c:numCache>
                <c:formatCode>##\%</c:formatCode>
                <c:ptCount val="3"/>
                <c:pt idx="0">
                  <c:v>53</c:v>
                </c:pt>
                <c:pt idx="1">
                  <c:v>20</c:v>
                </c:pt>
                <c:pt idx="2">
                  <c:v>27</c:v>
                </c:pt>
              </c:numCache>
            </c:numRef>
          </c:val>
          <c:extLst>
            <c:ext xmlns:c16="http://schemas.microsoft.com/office/drawing/2014/chart" uri="{C3380CC4-5D6E-409C-BE32-E72D297353CC}">
              <c16:uniqueId val="{00000000-1EE5-451D-BFA7-04724BDE93FD}"/>
            </c:ext>
          </c:extLst>
        </c:ser>
        <c:ser>
          <c:idx val="1"/>
          <c:order val="1"/>
          <c:tx>
            <c:strRef>
              <c:f>Sheet1!$C$1</c:f>
              <c:strCache>
                <c:ptCount val="1"/>
                <c:pt idx="0">
                  <c:v>Gen Z (aged 16-25)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Interested</c:v>
                </c:pt>
                <c:pt idx="1">
                  <c:v>Neutral</c:v>
                </c:pt>
                <c:pt idx="2">
                  <c:v>Not interested</c:v>
                </c:pt>
              </c:strCache>
            </c:strRef>
          </c:cat>
          <c:val>
            <c:numRef>
              <c:f>Sheet1!$C$2:$C$4</c:f>
              <c:numCache>
                <c:formatCode>##\%</c:formatCode>
                <c:ptCount val="3"/>
                <c:pt idx="0">
                  <c:v>60</c:v>
                </c:pt>
                <c:pt idx="1">
                  <c:v>18</c:v>
                </c:pt>
                <c:pt idx="2">
                  <c:v>22</c:v>
                </c:pt>
              </c:numCache>
            </c:numRef>
          </c:val>
          <c:extLst>
            <c:ext xmlns:c16="http://schemas.microsoft.com/office/drawing/2014/chart" uri="{C3380CC4-5D6E-409C-BE32-E72D297353CC}">
              <c16:uniqueId val="{00000001-1EE5-451D-BFA7-04724BDE93FD}"/>
            </c:ext>
          </c:extLst>
        </c:ser>
        <c:ser>
          <c:idx val="2"/>
          <c:order val="2"/>
          <c:tx>
            <c:strRef>
              <c:f>Sheet1!$D$1</c:f>
              <c:strCache>
                <c:ptCount val="1"/>
                <c:pt idx="0">
                  <c:v>Millennials (aged 26-39)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Interested</c:v>
                </c:pt>
                <c:pt idx="1">
                  <c:v>Neutral</c:v>
                </c:pt>
                <c:pt idx="2">
                  <c:v>Not interested</c:v>
                </c:pt>
              </c:strCache>
            </c:strRef>
          </c:cat>
          <c:val>
            <c:numRef>
              <c:f>Sheet1!$D$2:$D$4</c:f>
              <c:numCache>
                <c:formatCode>##\%</c:formatCode>
                <c:ptCount val="3"/>
                <c:pt idx="0">
                  <c:v>59</c:v>
                </c:pt>
                <c:pt idx="1">
                  <c:v>21</c:v>
                </c:pt>
                <c:pt idx="2">
                  <c:v>20</c:v>
                </c:pt>
              </c:numCache>
            </c:numRef>
          </c:val>
          <c:extLst>
            <c:ext xmlns:c16="http://schemas.microsoft.com/office/drawing/2014/chart" uri="{C3380CC4-5D6E-409C-BE32-E72D297353CC}">
              <c16:uniqueId val="{00000002-1EE5-451D-BFA7-04724BDE93FD}"/>
            </c:ext>
          </c:extLst>
        </c:ser>
        <c:ser>
          <c:idx val="3"/>
          <c:order val="3"/>
          <c:tx>
            <c:strRef>
              <c:f>Sheet1!$E$1</c:f>
              <c:strCache>
                <c:ptCount val="1"/>
                <c:pt idx="0">
                  <c:v>Gen X (aged 40-58)</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Interested</c:v>
                </c:pt>
                <c:pt idx="1">
                  <c:v>Neutral</c:v>
                </c:pt>
                <c:pt idx="2">
                  <c:v>Not interested</c:v>
                </c:pt>
              </c:strCache>
            </c:strRef>
          </c:cat>
          <c:val>
            <c:numRef>
              <c:f>Sheet1!$E$2:$E$4</c:f>
              <c:numCache>
                <c:formatCode>##\%</c:formatCode>
                <c:ptCount val="3"/>
                <c:pt idx="0">
                  <c:v>45</c:v>
                </c:pt>
                <c:pt idx="1">
                  <c:v>21</c:v>
                </c:pt>
                <c:pt idx="2">
                  <c:v>34</c:v>
                </c:pt>
              </c:numCache>
            </c:numRef>
          </c:val>
          <c:extLst>
            <c:ext xmlns:c16="http://schemas.microsoft.com/office/drawing/2014/chart" uri="{C3380CC4-5D6E-409C-BE32-E72D297353CC}">
              <c16:uniqueId val="{00000003-1EE5-451D-BFA7-04724BDE93FD}"/>
            </c:ext>
          </c:extLst>
        </c:ser>
        <c:ser>
          <c:idx val="4"/>
          <c:order val="4"/>
          <c:tx>
            <c:strRef>
              <c:f>Sheet1!$F$1</c:f>
              <c:strCache>
                <c:ptCount val="1"/>
                <c:pt idx="0">
                  <c:v>Baby boomers (aged 59-64)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Interested</c:v>
                </c:pt>
                <c:pt idx="1">
                  <c:v>Neutral</c:v>
                </c:pt>
                <c:pt idx="2">
                  <c:v>Not interested</c:v>
                </c:pt>
              </c:strCache>
            </c:strRef>
          </c:cat>
          <c:val>
            <c:numRef>
              <c:f>Sheet1!$F$2:$F$4</c:f>
              <c:numCache>
                <c:formatCode>##\%</c:formatCode>
                <c:ptCount val="3"/>
                <c:pt idx="0">
                  <c:v>29</c:v>
                </c:pt>
                <c:pt idx="1">
                  <c:v>21</c:v>
                </c:pt>
                <c:pt idx="2">
                  <c:v>50</c:v>
                </c:pt>
              </c:numCache>
            </c:numRef>
          </c:val>
          <c:extLst>
            <c:ext xmlns:c16="http://schemas.microsoft.com/office/drawing/2014/chart" uri="{C3380CC4-5D6E-409C-BE32-E72D297353CC}">
              <c16:uniqueId val="{00000004-1EE5-451D-BFA7-04724BDE93FD}"/>
            </c:ext>
          </c:extLst>
        </c:ser>
        <c:dLbls>
          <c:dLblPos val="inEnd"/>
          <c:showLegendKey val="0"/>
          <c:showVal val="1"/>
          <c:showCatName val="0"/>
          <c:showSerName val="0"/>
          <c:showPercent val="0"/>
          <c:showBubbleSize val="0"/>
        </c:dLbls>
        <c:gapWidth val="219"/>
        <c:overlap val="-27"/>
        <c:axId val="575590511"/>
        <c:axId val="575592175"/>
      </c:barChart>
      <c:catAx>
        <c:axId val="575590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575592175"/>
        <c:crosses val="autoZero"/>
        <c:auto val="1"/>
        <c:lblAlgn val="ctr"/>
        <c:lblOffset val="100"/>
        <c:noMultiLvlLbl val="0"/>
      </c:catAx>
      <c:valAx>
        <c:axId val="575592175"/>
        <c:scaling>
          <c:orientation val="minMax"/>
        </c:scaling>
        <c:delete val="1"/>
        <c:axPos val="l"/>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crossAx val="575590511"/>
        <c:crosses val="autoZero"/>
        <c:crossBetween val="between"/>
      </c:valAx>
      <c:spPr>
        <a:noFill/>
        <a:ln>
          <a:noFill/>
        </a:ln>
        <a:effectLst/>
      </c:spPr>
    </c:plotArea>
    <c:legend>
      <c:legendPos val="b"/>
      <c:layout>
        <c:manualLayout>
          <c:xMode val="edge"/>
          <c:yMode val="edge"/>
          <c:x val="6.8690037760547704E-2"/>
          <c:y val="0.87251972938785161"/>
          <c:w val="0.86645210632701541"/>
          <c:h val="0.1073782568493918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Interested in using BNPL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don't have a credit card</c:v>
                </c:pt>
                <c:pt idx="1">
                  <c:v>It's easier to get approved for an installment loan than a credit card</c:v>
                </c:pt>
                <c:pt idx="2">
                  <c:v>I can use credit instead of my own money</c:v>
                </c:pt>
                <c:pt idx="3">
                  <c:v>I can use it to buy things that otherwise would be too expensive</c:v>
                </c:pt>
                <c:pt idx="4">
                  <c:v>I can use to buy multiple items at once</c:v>
                </c:pt>
                <c:pt idx="5">
                  <c:v>I can use it to avoid paying credit card interest</c:v>
                </c:pt>
                <c:pt idx="6">
                  <c:v>I can use it to spread out payments for an item</c:v>
                </c:pt>
                <c:pt idx="7">
                  <c:v>I can avoid waiting for payday/my work check</c:v>
                </c:pt>
                <c:pt idx="8">
                  <c:v>It's an easier way to access/use credit</c:v>
                </c:pt>
                <c:pt idx="9">
                  <c:v>It's convenient to use</c:v>
                </c:pt>
              </c:strCache>
            </c:strRef>
          </c:cat>
          <c:val>
            <c:numRef>
              <c:f>Sheet1!$B$2:$B$11</c:f>
              <c:numCache>
                <c:formatCode>0%</c:formatCode>
                <c:ptCount val="10"/>
                <c:pt idx="0">
                  <c:v>0.08</c:v>
                </c:pt>
                <c:pt idx="1">
                  <c:v>0.21</c:v>
                </c:pt>
                <c:pt idx="2">
                  <c:v>0.26</c:v>
                </c:pt>
                <c:pt idx="3">
                  <c:v>0.27</c:v>
                </c:pt>
                <c:pt idx="4">
                  <c:v>0.28000000000000003</c:v>
                </c:pt>
                <c:pt idx="5">
                  <c:v>0.28000000000000003</c:v>
                </c:pt>
                <c:pt idx="6">
                  <c:v>0.28999999999999998</c:v>
                </c:pt>
                <c:pt idx="7">
                  <c:v>0.28999999999999998</c:v>
                </c:pt>
                <c:pt idx="8">
                  <c:v>0.3</c:v>
                </c:pt>
                <c:pt idx="9">
                  <c:v>0.39</c:v>
                </c:pt>
              </c:numCache>
            </c:numRef>
          </c:val>
          <c:extLst>
            <c:ext xmlns:c16="http://schemas.microsoft.com/office/drawing/2014/chart" uri="{C3380CC4-5D6E-409C-BE32-E72D297353CC}">
              <c16:uniqueId val="{00000000-7FE0-4191-9D66-241A0CB1779A}"/>
            </c:ext>
          </c:extLst>
        </c:ser>
        <c:dLbls>
          <c:dLblPos val="inEnd"/>
          <c:showLegendKey val="0"/>
          <c:showVal val="1"/>
          <c:showCatName val="0"/>
          <c:showSerName val="0"/>
          <c:showPercent val="0"/>
          <c:showBubbleSize val="0"/>
        </c:dLbls>
        <c:gapWidth val="182"/>
        <c:axId val="129581903"/>
        <c:axId val="129582735"/>
      </c:barChart>
      <c:catAx>
        <c:axId val="12958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29582735"/>
        <c:crosses val="autoZero"/>
        <c:auto val="1"/>
        <c:lblAlgn val="ctr"/>
        <c:lblOffset val="100"/>
        <c:noMultiLvlLbl val="0"/>
      </c:catAx>
      <c:valAx>
        <c:axId val="12958273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58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1756586650815715"/>
          <c:y val="0.11771484792241976"/>
          <c:w val="0.7747340744304152"/>
          <c:h val="0.78118662356149993"/>
        </c:manualLayout>
      </c:layout>
      <c:barChart>
        <c:barDir val="col"/>
        <c:grouping val="clustered"/>
        <c:varyColors val="0"/>
        <c:ser>
          <c:idx val="0"/>
          <c:order val="0"/>
          <c:tx>
            <c:strRef>
              <c:f>Sheet1!$B$1</c:f>
              <c:strCache>
                <c:ptCount val="1"/>
                <c:pt idx="0">
                  <c:v>All internet users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Prices of products/services</c:v>
                </c:pt>
                <c:pt idx="1">
                  <c:v>My personal finances</c:v>
                </c:pt>
              </c:strCache>
            </c:strRef>
          </c:cat>
          <c:val>
            <c:numRef>
              <c:f>Sheet1!$B$2:$B$3</c:f>
              <c:numCache>
                <c:formatCode>0%</c:formatCode>
                <c:ptCount val="2"/>
                <c:pt idx="0">
                  <c:v>0.23</c:v>
                </c:pt>
                <c:pt idx="1">
                  <c:v>0.18</c:v>
                </c:pt>
              </c:numCache>
            </c:numRef>
          </c:val>
          <c:extLst>
            <c:ext xmlns:c16="http://schemas.microsoft.com/office/drawing/2014/chart" uri="{C3380CC4-5D6E-409C-BE32-E72D297353CC}">
              <c16:uniqueId val="{00000000-5953-F24F-82B6-BAFABF2B014A}"/>
            </c:ext>
          </c:extLst>
        </c:ser>
        <c:ser>
          <c:idx val="1"/>
          <c:order val="1"/>
          <c:tx>
            <c:strRef>
              <c:f>Sheet1!$C$1</c:f>
              <c:strCache>
                <c:ptCount val="1"/>
                <c:pt idx="0">
                  <c:v>Interested in using BNPL</c:v>
                </c:pt>
              </c:strCache>
            </c:strRef>
          </c:tx>
          <c:spPr>
            <a:solidFill>
              <a:srgbClr val="DE1A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Prices of products/services</c:v>
                </c:pt>
                <c:pt idx="1">
                  <c:v>My personal finances</c:v>
                </c:pt>
              </c:strCache>
            </c:strRef>
          </c:cat>
          <c:val>
            <c:numRef>
              <c:f>Sheet1!$C$2:$C$3</c:f>
              <c:numCache>
                <c:formatCode>0%</c:formatCode>
                <c:ptCount val="2"/>
                <c:pt idx="0">
                  <c:v>0.19</c:v>
                </c:pt>
                <c:pt idx="1">
                  <c:v>0.16</c:v>
                </c:pt>
              </c:numCache>
            </c:numRef>
          </c:val>
          <c:extLst>
            <c:ext xmlns:c16="http://schemas.microsoft.com/office/drawing/2014/chart" uri="{C3380CC4-5D6E-409C-BE32-E72D297353CC}">
              <c16:uniqueId val="{00000001-5953-F24F-82B6-BAFABF2B014A}"/>
            </c:ext>
          </c:extLst>
        </c:ser>
        <c:ser>
          <c:idx val="2"/>
          <c:order val="2"/>
          <c:tx>
            <c:strRef>
              <c:f>Sheet1!$D$1</c:f>
              <c:strCache>
                <c:ptCount val="1"/>
                <c:pt idx="0">
                  <c:v>BNPL users</c:v>
                </c:pt>
              </c:strCache>
            </c:strRef>
          </c:tx>
          <c:spPr>
            <a:solidFill>
              <a:srgbClr val="0082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Prices of products/services</c:v>
                </c:pt>
                <c:pt idx="1">
                  <c:v>My personal finances</c:v>
                </c:pt>
              </c:strCache>
            </c:strRef>
          </c:cat>
          <c:val>
            <c:numRef>
              <c:f>Sheet1!$D$2:$D$3</c:f>
              <c:numCache>
                <c:formatCode>0%</c:formatCode>
                <c:ptCount val="2"/>
                <c:pt idx="0">
                  <c:v>0.1</c:v>
                </c:pt>
                <c:pt idx="1">
                  <c:v>0.09</c:v>
                </c:pt>
              </c:numCache>
            </c:numRef>
          </c:val>
          <c:extLst>
            <c:ext xmlns:c16="http://schemas.microsoft.com/office/drawing/2014/chart" uri="{C3380CC4-5D6E-409C-BE32-E72D297353CC}">
              <c16:uniqueId val="{00000000-B149-4F1C-9BC4-20D5C44CDD5C}"/>
            </c:ext>
          </c:extLst>
        </c:ser>
        <c:dLbls>
          <c:dLblPos val="inEnd"/>
          <c:showLegendKey val="0"/>
          <c:showVal val="1"/>
          <c:showCatName val="0"/>
          <c:showSerName val="0"/>
          <c:showPercent val="0"/>
          <c:showBubbleSize val="0"/>
        </c:dLbls>
        <c:gapWidth val="12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1756586650815715"/>
          <c:y val="0.11771484792241976"/>
          <c:w val="0.7747340744304152"/>
          <c:h val="0.78118662356149993"/>
        </c:manualLayout>
      </c:layout>
      <c:barChart>
        <c:barDir val="col"/>
        <c:grouping val="clustered"/>
        <c:varyColors val="0"/>
        <c:ser>
          <c:idx val="0"/>
          <c:order val="0"/>
          <c:tx>
            <c:strRef>
              <c:f>Sheet1!$B$1</c:f>
              <c:strCache>
                <c:ptCount val="1"/>
                <c:pt idx="0">
                  <c:v>All internet users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 cautious about my spending</c:v>
                </c:pt>
                <c:pt idx="1">
                  <c:v>Spend what I want when I feel like it</c:v>
                </c:pt>
              </c:strCache>
            </c:strRef>
          </c:cat>
          <c:val>
            <c:numRef>
              <c:f>Sheet1!$B$2:$B$3</c:f>
              <c:numCache>
                <c:formatCode>0%</c:formatCode>
                <c:ptCount val="2"/>
                <c:pt idx="0">
                  <c:v>0.74</c:v>
                </c:pt>
                <c:pt idx="1">
                  <c:v>0.26</c:v>
                </c:pt>
              </c:numCache>
            </c:numRef>
          </c:val>
          <c:extLst>
            <c:ext xmlns:c16="http://schemas.microsoft.com/office/drawing/2014/chart" uri="{C3380CC4-5D6E-409C-BE32-E72D297353CC}">
              <c16:uniqueId val="{00000000-A887-4FF1-94FC-671F52154D16}"/>
            </c:ext>
          </c:extLst>
        </c:ser>
        <c:ser>
          <c:idx val="1"/>
          <c:order val="1"/>
          <c:tx>
            <c:strRef>
              <c:f>Sheet1!$C$1</c:f>
              <c:strCache>
                <c:ptCount val="1"/>
                <c:pt idx="0">
                  <c:v>Interested in using BNPL</c:v>
                </c:pt>
              </c:strCache>
            </c:strRef>
          </c:tx>
          <c:spPr>
            <a:solidFill>
              <a:srgbClr val="DE1A7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 cautious about my spending</c:v>
                </c:pt>
                <c:pt idx="1">
                  <c:v>Spend what I want when I feel like it</c:v>
                </c:pt>
              </c:strCache>
            </c:strRef>
          </c:cat>
          <c:val>
            <c:numRef>
              <c:f>Sheet1!$C$2:$C$3</c:f>
              <c:numCache>
                <c:formatCode>0%</c:formatCode>
                <c:ptCount val="2"/>
                <c:pt idx="0">
                  <c:v>0.68</c:v>
                </c:pt>
                <c:pt idx="1">
                  <c:v>0.32</c:v>
                </c:pt>
              </c:numCache>
            </c:numRef>
          </c:val>
          <c:extLst>
            <c:ext xmlns:c16="http://schemas.microsoft.com/office/drawing/2014/chart" uri="{C3380CC4-5D6E-409C-BE32-E72D297353CC}">
              <c16:uniqueId val="{00000001-A887-4FF1-94FC-671F52154D16}"/>
            </c:ext>
          </c:extLst>
        </c:ser>
        <c:ser>
          <c:idx val="2"/>
          <c:order val="2"/>
          <c:tx>
            <c:strRef>
              <c:f>Sheet1!$D$1</c:f>
              <c:strCache>
                <c:ptCount val="1"/>
                <c:pt idx="0">
                  <c:v>BNPL users</c:v>
                </c:pt>
              </c:strCache>
            </c:strRef>
          </c:tx>
          <c:spPr>
            <a:solidFill>
              <a:srgbClr val="0082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 cautious about my spending</c:v>
                </c:pt>
                <c:pt idx="1">
                  <c:v>Spend what I want when I feel like it</c:v>
                </c:pt>
              </c:strCache>
            </c:strRef>
          </c:cat>
          <c:val>
            <c:numRef>
              <c:f>Sheet1!$D$2:$D$3</c:f>
              <c:numCache>
                <c:formatCode>0%</c:formatCode>
                <c:ptCount val="2"/>
                <c:pt idx="0">
                  <c:v>0.69</c:v>
                </c:pt>
                <c:pt idx="1">
                  <c:v>0.31</c:v>
                </c:pt>
              </c:numCache>
            </c:numRef>
          </c:val>
          <c:extLst>
            <c:ext xmlns:c16="http://schemas.microsoft.com/office/drawing/2014/chart" uri="{C3380CC4-5D6E-409C-BE32-E72D297353CC}">
              <c16:uniqueId val="{00000002-A887-4FF1-94FC-671F52154D16}"/>
            </c:ext>
          </c:extLst>
        </c:ser>
        <c:dLbls>
          <c:dLblPos val="inEnd"/>
          <c:showLegendKey val="0"/>
          <c:showVal val="1"/>
          <c:showCatName val="0"/>
          <c:showSerName val="0"/>
          <c:showPercent val="0"/>
          <c:showBubbleSize val="0"/>
        </c:dLbls>
        <c:gapWidth val="120"/>
        <c:axId val="553476927"/>
        <c:axId val="573270847"/>
      </c:barChart>
      <c:catAx>
        <c:axId val="55347692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Poppins" pitchFamily="2" charset="77"/>
              <a:ea typeface="+mn-ea"/>
              <a:cs typeface="Poppins" pitchFamily="2" charset="77"/>
            </a:defRPr>
          </a:pPr>
          <a:endParaRPr lang="en-US"/>
        </a:p>
      </c:txPr>
    </c:legend>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28606363822013348"/>
          <c:y val="7.1688457547457715E-2"/>
          <c:w val="0.68892811918277974"/>
          <c:h val="0.8009558688884818"/>
        </c:manualLayout>
      </c:layout>
      <c:barChart>
        <c:barDir val="bar"/>
        <c:grouping val="clustered"/>
        <c:varyColors val="0"/>
        <c:ser>
          <c:idx val="0"/>
          <c:order val="0"/>
          <c:tx>
            <c:strRef>
              <c:f>Sheet1!$B$1</c:f>
              <c:strCache>
                <c:ptCount val="1"/>
                <c:pt idx="0">
                  <c:v>Interested in using BNPL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Groceries/cleaning products</c:v>
                </c:pt>
                <c:pt idx="1">
                  <c:v>Auto/motor parts</c:v>
                </c:pt>
                <c:pt idx="2">
                  <c:v>Sports/fitness equipment</c:v>
                </c:pt>
                <c:pt idx="3">
                  <c:v>Personal care items</c:v>
                </c:pt>
                <c:pt idx="4">
                  <c:v>Travel/leisure</c:v>
                </c:pt>
                <c:pt idx="5">
                  <c:v>Household items</c:v>
                </c:pt>
                <c:pt idx="6">
                  <c:v>Accessories/watches/jewelry</c:v>
                </c:pt>
                <c:pt idx="7">
                  <c:v>Furniture/appliances</c:v>
                </c:pt>
                <c:pt idx="8">
                  <c:v>Clothing/apparel</c:v>
                </c:pt>
                <c:pt idx="9">
                  <c:v>Technology/electronic items</c:v>
                </c:pt>
              </c:strCache>
            </c:strRef>
          </c:cat>
          <c:val>
            <c:numRef>
              <c:f>Sheet1!$B$2:$B$11</c:f>
              <c:numCache>
                <c:formatCode>##\%</c:formatCode>
                <c:ptCount val="10"/>
                <c:pt idx="0">
                  <c:v>23.7</c:v>
                </c:pt>
                <c:pt idx="1">
                  <c:v>23.7</c:v>
                </c:pt>
                <c:pt idx="2">
                  <c:v>24.3</c:v>
                </c:pt>
                <c:pt idx="3">
                  <c:v>26</c:v>
                </c:pt>
                <c:pt idx="4">
                  <c:v>26.2</c:v>
                </c:pt>
                <c:pt idx="5">
                  <c:v>29.2</c:v>
                </c:pt>
                <c:pt idx="6">
                  <c:v>35.200000000000003</c:v>
                </c:pt>
                <c:pt idx="7">
                  <c:v>36.299999999999997</c:v>
                </c:pt>
                <c:pt idx="8">
                  <c:v>38.799999999999997</c:v>
                </c:pt>
                <c:pt idx="9">
                  <c:v>50.4</c:v>
                </c:pt>
              </c:numCache>
            </c:numRef>
          </c:val>
          <c:extLst>
            <c:ext xmlns:c16="http://schemas.microsoft.com/office/drawing/2014/chart" uri="{C3380CC4-5D6E-409C-BE32-E72D297353CC}">
              <c16:uniqueId val="{00000000-97A5-0A48-9A51-6E4FDE14E7D7}"/>
            </c:ext>
          </c:extLst>
        </c:ser>
        <c:dLbls>
          <c:dLblPos val="inEnd"/>
          <c:showLegendKey val="0"/>
          <c:showVal val="1"/>
          <c:showCatName val="0"/>
          <c:showSerName val="0"/>
          <c:showPercent val="0"/>
          <c:showBubbleSize val="0"/>
        </c:dLbls>
        <c:gapWidth val="120"/>
        <c:overlap val="-40"/>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l"/>
        <c:lblOffset val="100"/>
        <c:noMultiLvlLbl val="0"/>
      </c:catAx>
      <c:valAx>
        <c:axId val="573270847"/>
        <c:scaling>
          <c:orientation val="minMax"/>
        </c:scaling>
        <c:delete val="1"/>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1756586650815715"/>
          <c:y val="0.11771484792241976"/>
          <c:w val="0.7747340744304152"/>
          <c:h val="0.78118662356149993"/>
        </c:manualLayout>
      </c:layout>
      <c:barChart>
        <c:barDir val="bar"/>
        <c:grouping val="clustered"/>
        <c:varyColors val="0"/>
        <c:ser>
          <c:idx val="0"/>
          <c:order val="0"/>
          <c:tx>
            <c:strRef>
              <c:f>Sheet1!$B$1</c:f>
              <c:strCache>
                <c:ptCount val="1"/>
                <c:pt idx="0">
                  <c:v>More than 50%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USA</c:v>
                </c:pt>
                <c:pt idx="1">
                  <c:v>UK</c:v>
                </c:pt>
                <c:pt idx="2">
                  <c:v>Singapore</c:v>
                </c:pt>
                <c:pt idx="3">
                  <c:v>Japan</c:v>
                </c:pt>
                <c:pt idx="4">
                  <c:v>Italy</c:v>
                </c:pt>
                <c:pt idx="5">
                  <c:v>India</c:v>
                </c:pt>
                <c:pt idx="6">
                  <c:v>Germany</c:v>
                </c:pt>
                <c:pt idx="7">
                  <c:v>France</c:v>
                </c:pt>
                <c:pt idx="8">
                  <c:v>China</c:v>
                </c:pt>
                <c:pt idx="9">
                  <c:v>Canada</c:v>
                </c:pt>
                <c:pt idx="10">
                  <c:v>Brazil</c:v>
                </c:pt>
                <c:pt idx="11">
                  <c:v>Australia</c:v>
                </c:pt>
              </c:strCache>
            </c:strRef>
          </c:cat>
          <c:val>
            <c:numRef>
              <c:f>Sheet1!$B$2:$B$13</c:f>
              <c:numCache>
                <c:formatCode>0%</c:formatCode>
                <c:ptCount val="12"/>
                <c:pt idx="0">
                  <c:v>0.54</c:v>
                </c:pt>
                <c:pt idx="1">
                  <c:v>0.48</c:v>
                </c:pt>
                <c:pt idx="2">
                  <c:v>0.28000000000000003</c:v>
                </c:pt>
                <c:pt idx="3">
                  <c:v>0.35</c:v>
                </c:pt>
                <c:pt idx="4">
                  <c:v>0.38</c:v>
                </c:pt>
                <c:pt idx="5">
                  <c:v>0.31</c:v>
                </c:pt>
                <c:pt idx="6">
                  <c:v>0.51</c:v>
                </c:pt>
                <c:pt idx="7">
                  <c:v>0.47</c:v>
                </c:pt>
                <c:pt idx="8">
                  <c:v>0.37</c:v>
                </c:pt>
                <c:pt idx="9">
                  <c:v>0.45</c:v>
                </c:pt>
                <c:pt idx="10">
                  <c:v>0.61</c:v>
                </c:pt>
                <c:pt idx="11">
                  <c:v>0.44</c:v>
                </c:pt>
              </c:numCache>
            </c:numRef>
          </c:val>
          <c:extLst>
            <c:ext xmlns:c16="http://schemas.microsoft.com/office/drawing/2014/chart" uri="{C3380CC4-5D6E-409C-BE32-E72D297353CC}">
              <c16:uniqueId val="{00000000-5953-F24F-82B6-BAFABF2B014A}"/>
            </c:ext>
          </c:extLst>
        </c:ser>
        <c:dLbls>
          <c:showLegendKey val="0"/>
          <c:showVal val="1"/>
          <c:showCatName val="0"/>
          <c:showSerName val="0"/>
          <c:showPercent val="0"/>
          <c:showBubbleSize val="0"/>
        </c:dLbls>
        <c:gapWidth val="120"/>
        <c:overlap val="-25"/>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8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139560405049352E-2"/>
          <c:y val="0.12378011804869246"/>
          <c:w val="0.92435907934363948"/>
          <c:h val="0.72795688264163849"/>
        </c:manualLayout>
      </c:layout>
      <c:lineChart>
        <c:grouping val="standard"/>
        <c:varyColors val="0"/>
        <c:ser>
          <c:idx val="0"/>
          <c:order val="0"/>
          <c:tx>
            <c:strRef>
              <c:f>Sheet1!$B$1</c:f>
              <c:strCache>
                <c:ptCount val="1"/>
                <c:pt idx="0">
                  <c:v>bnpl</c:v>
                </c:pt>
              </c:strCache>
            </c:strRef>
          </c:tx>
          <c:spPr>
            <a:ln w="28575" cap="rnd">
              <a:solidFill>
                <a:schemeClr val="accent1"/>
              </a:solidFill>
              <a:round/>
            </a:ln>
            <a:effectLst/>
          </c:spPr>
          <c:marker>
            <c:symbol val="none"/>
          </c:marker>
          <c:dLbls>
            <c:delete val="1"/>
          </c:dLbls>
          <c:cat>
            <c:numRef>
              <c:f>Sheet1!$A$2:$A$200</c:f>
              <c:numCache>
                <c:formatCode>m/d/yyyy</c:formatCode>
                <c:ptCount val="199"/>
                <c:pt idx="0">
                  <c:v>43471</c:v>
                </c:pt>
                <c:pt idx="1">
                  <c:v>43478</c:v>
                </c:pt>
                <c:pt idx="2">
                  <c:v>43485</c:v>
                </c:pt>
                <c:pt idx="3">
                  <c:v>43492</c:v>
                </c:pt>
                <c:pt idx="4">
                  <c:v>43499</c:v>
                </c:pt>
                <c:pt idx="5">
                  <c:v>43506</c:v>
                </c:pt>
                <c:pt idx="6">
                  <c:v>43513</c:v>
                </c:pt>
                <c:pt idx="7">
                  <c:v>43520</c:v>
                </c:pt>
                <c:pt idx="8">
                  <c:v>43527</c:v>
                </c:pt>
                <c:pt idx="9">
                  <c:v>43534</c:v>
                </c:pt>
                <c:pt idx="10">
                  <c:v>43541</c:v>
                </c:pt>
                <c:pt idx="11">
                  <c:v>43548</c:v>
                </c:pt>
                <c:pt idx="12">
                  <c:v>43555</c:v>
                </c:pt>
                <c:pt idx="13">
                  <c:v>43562</c:v>
                </c:pt>
                <c:pt idx="14">
                  <c:v>43569</c:v>
                </c:pt>
                <c:pt idx="15">
                  <c:v>43576</c:v>
                </c:pt>
                <c:pt idx="16">
                  <c:v>43583</c:v>
                </c:pt>
                <c:pt idx="17">
                  <c:v>43590</c:v>
                </c:pt>
                <c:pt idx="18">
                  <c:v>43597</c:v>
                </c:pt>
                <c:pt idx="19">
                  <c:v>43604</c:v>
                </c:pt>
                <c:pt idx="20">
                  <c:v>43611</c:v>
                </c:pt>
                <c:pt idx="21">
                  <c:v>43618</c:v>
                </c:pt>
                <c:pt idx="22">
                  <c:v>43625</c:v>
                </c:pt>
                <c:pt idx="23">
                  <c:v>43632</c:v>
                </c:pt>
                <c:pt idx="24">
                  <c:v>43639</c:v>
                </c:pt>
                <c:pt idx="25">
                  <c:v>43646</c:v>
                </c:pt>
                <c:pt idx="26">
                  <c:v>43653</c:v>
                </c:pt>
                <c:pt idx="27">
                  <c:v>43660</c:v>
                </c:pt>
                <c:pt idx="28">
                  <c:v>43667</c:v>
                </c:pt>
                <c:pt idx="29">
                  <c:v>43674</c:v>
                </c:pt>
                <c:pt idx="30">
                  <c:v>43681</c:v>
                </c:pt>
                <c:pt idx="31">
                  <c:v>43688</c:v>
                </c:pt>
                <c:pt idx="32">
                  <c:v>43695</c:v>
                </c:pt>
                <c:pt idx="33">
                  <c:v>43702</c:v>
                </c:pt>
                <c:pt idx="34">
                  <c:v>43709</c:v>
                </c:pt>
                <c:pt idx="35">
                  <c:v>43716</c:v>
                </c:pt>
                <c:pt idx="36">
                  <c:v>43723</c:v>
                </c:pt>
                <c:pt idx="37">
                  <c:v>43730</c:v>
                </c:pt>
                <c:pt idx="38">
                  <c:v>43737</c:v>
                </c:pt>
                <c:pt idx="39">
                  <c:v>43744</c:v>
                </c:pt>
                <c:pt idx="40">
                  <c:v>43751</c:v>
                </c:pt>
                <c:pt idx="41">
                  <c:v>43758</c:v>
                </c:pt>
                <c:pt idx="42">
                  <c:v>43765</c:v>
                </c:pt>
                <c:pt idx="43">
                  <c:v>43772</c:v>
                </c:pt>
                <c:pt idx="44">
                  <c:v>43779</c:v>
                </c:pt>
                <c:pt idx="45">
                  <c:v>43786</c:v>
                </c:pt>
                <c:pt idx="46">
                  <c:v>43793</c:v>
                </c:pt>
                <c:pt idx="47">
                  <c:v>43800</c:v>
                </c:pt>
                <c:pt idx="48">
                  <c:v>43807</c:v>
                </c:pt>
                <c:pt idx="49">
                  <c:v>43814</c:v>
                </c:pt>
                <c:pt idx="50">
                  <c:v>43821</c:v>
                </c:pt>
                <c:pt idx="51">
                  <c:v>43828</c:v>
                </c:pt>
                <c:pt idx="52">
                  <c:v>43835</c:v>
                </c:pt>
                <c:pt idx="53">
                  <c:v>43842</c:v>
                </c:pt>
                <c:pt idx="54">
                  <c:v>43849</c:v>
                </c:pt>
                <c:pt idx="55">
                  <c:v>43856</c:v>
                </c:pt>
                <c:pt idx="56">
                  <c:v>43863</c:v>
                </c:pt>
                <c:pt idx="57">
                  <c:v>43870</c:v>
                </c:pt>
                <c:pt idx="58">
                  <c:v>43877</c:v>
                </c:pt>
                <c:pt idx="59">
                  <c:v>43884</c:v>
                </c:pt>
                <c:pt idx="60">
                  <c:v>43891</c:v>
                </c:pt>
                <c:pt idx="61">
                  <c:v>43898</c:v>
                </c:pt>
                <c:pt idx="62">
                  <c:v>43905</c:v>
                </c:pt>
                <c:pt idx="63">
                  <c:v>43912</c:v>
                </c:pt>
                <c:pt idx="64">
                  <c:v>43919</c:v>
                </c:pt>
                <c:pt idx="65">
                  <c:v>43926</c:v>
                </c:pt>
                <c:pt idx="66">
                  <c:v>43933</c:v>
                </c:pt>
                <c:pt idx="67">
                  <c:v>43940</c:v>
                </c:pt>
                <c:pt idx="68">
                  <c:v>43947</c:v>
                </c:pt>
                <c:pt idx="69">
                  <c:v>43954</c:v>
                </c:pt>
                <c:pt idx="70">
                  <c:v>43961</c:v>
                </c:pt>
                <c:pt idx="71">
                  <c:v>43968</c:v>
                </c:pt>
                <c:pt idx="72">
                  <c:v>43975</c:v>
                </c:pt>
                <c:pt idx="73">
                  <c:v>43982</c:v>
                </c:pt>
                <c:pt idx="74">
                  <c:v>43989</c:v>
                </c:pt>
                <c:pt idx="75">
                  <c:v>43996</c:v>
                </c:pt>
                <c:pt idx="76">
                  <c:v>44003</c:v>
                </c:pt>
                <c:pt idx="77">
                  <c:v>44010</c:v>
                </c:pt>
                <c:pt idx="78">
                  <c:v>44017</c:v>
                </c:pt>
                <c:pt idx="79">
                  <c:v>44024</c:v>
                </c:pt>
                <c:pt idx="80">
                  <c:v>44031</c:v>
                </c:pt>
                <c:pt idx="81">
                  <c:v>44038</c:v>
                </c:pt>
                <c:pt idx="82">
                  <c:v>44045</c:v>
                </c:pt>
                <c:pt idx="83">
                  <c:v>44052</c:v>
                </c:pt>
                <c:pt idx="84">
                  <c:v>44059</c:v>
                </c:pt>
                <c:pt idx="85">
                  <c:v>44066</c:v>
                </c:pt>
                <c:pt idx="86">
                  <c:v>44073</c:v>
                </c:pt>
                <c:pt idx="87">
                  <c:v>44080</c:v>
                </c:pt>
                <c:pt idx="88">
                  <c:v>44087</c:v>
                </c:pt>
                <c:pt idx="89">
                  <c:v>44094</c:v>
                </c:pt>
                <c:pt idx="90">
                  <c:v>44101</c:v>
                </c:pt>
                <c:pt idx="91">
                  <c:v>44108</c:v>
                </c:pt>
                <c:pt idx="92">
                  <c:v>44115</c:v>
                </c:pt>
                <c:pt idx="93">
                  <c:v>44122</c:v>
                </c:pt>
                <c:pt idx="94">
                  <c:v>44129</c:v>
                </c:pt>
                <c:pt idx="95">
                  <c:v>44136</c:v>
                </c:pt>
                <c:pt idx="96">
                  <c:v>44143</c:v>
                </c:pt>
                <c:pt idx="97">
                  <c:v>44150</c:v>
                </c:pt>
                <c:pt idx="98">
                  <c:v>44157</c:v>
                </c:pt>
                <c:pt idx="99">
                  <c:v>44164</c:v>
                </c:pt>
                <c:pt idx="100">
                  <c:v>44171</c:v>
                </c:pt>
                <c:pt idx="101">
                  <c:v>44178</c:v>
                </c:pt>
                <c:pt idx="102">
                  <c:v>44185</c:v>
                </c:pt>
                <c:pt idx="103">
                  <c:v>44192</c:v>
                </c:pt>
                <c:pt idx="104">
                  <c:v>44199</c:v>
                </c:pt>
                <c:pt idx="105">
                  <c:v>44206</c:v>
                </c:pt>
                <c:pt idx="106">
                  <c:v>44213</c:v>
                </c:pt>
                <c:pt idx="107">
                  <c:v>44220</c:v>
                </c:pt>
                <c:pt idx="108">
                  <c:v>44227</c:v>
                </c:pt>
                <c:pt idx="109">
                  <c:v>44234</c:v>
                </c:pt>
                <c:pt idx="110">
                  <c:v>44241</c:v>
                </c:pt>
                <c:pt idx="111">
                  <c:v>44248</c:v>
                </c:pt>
                <c:pt idx="112">
                  <c:v>44255</c:v>
                </c:pt>
                <c:pt idx="113">
                  <c:v>44262</c:v>
                </c:pt>
                <c:pt idx="114">
                  <c:v>44269</c:v>
                </c:pt>
                <c:pt idx="115">
                  <c:v>44276</c:v>
                </c:pt>
                <c:pt idx="116">
                  <c:v>44283</c:v>
                </c:pt>
                <c:pt idx="117">
                  <c:v>44290</c:v>
                </c:pt>
                <c:pt idx="118">
                  <c:v>44297</c:v>
                </c:pt>
                <c:pt idx="119">
                  <c:v>44304</c:v>
                </c:pt>
                <c:pt idx="120">
                  <c:v>44311</c:v>
                </c:pt>
                <c:pt idx="121">
                  <c:v>44318</c:v>
                </c:pt>
                <c:pt idx="122">
                  <c:v>44325</c:v>
                </c:pt>
                <c:pt idx="123">
                  <c:v>44332</c:v>
                </c:pt>
                <c:pt idx="124">
                  <c:v>44339</c:v>
                </c:pt>
                <c:pt idx="125">
                  <c:v>44346</c:v>
                </c:pt>
                <c:pt idx="126">
                  <c:v>44353</c:v>
                </c:pt>
                <c:pt idx="127">
                  <c:v>44360</c:v>
                </c:pt>
                <c:pt idx="128">
                  <c:v>44367</c:v>
                </c:pt>
                <c:pt idx="129">
                  <c:v>44374</c:v>
                </c:pt>
                <c:pt idx="130">
                  <c:v>44381</c:v>
                </c:pt>
                <c:pt idx="131">
                  <c:v>44388</c:v>
                </c:pt>
                <c:pt idx="132">
                  <c:v>44395</c:v>
                </c:pt>
                <c:pt idx="133">
                  <c:v>44402</c:v>
                </c:pt>
                <c:pt idx="134">
                  <c:v>44409</c:v>
                </c:pt>
                <c:pt idx="135">
                  <c:v>44416</c:v>
                </c:pt>
                <c:pt idx="136">
                  <c:v>44423</c:v>
                </c:pt>
                <c:pt idx="137">
                  <c:v>44430</c:v>
                </c:pt>
                <c:pt idx="138">
                  <c:v>44437</c:v>
                </c:pt>
                <c:pt idx="139">
                  <c:v>44444</c:v>
                </c:pt>
                <c:pt idx="140">
                  <c:v>44451</c:v>
                </c:pt>
                <c:pt idx="141">
                  <c:v>44458</c:v>
                </c:pt>
                <c:pt idx="142">
                  <c:v>44465</c:v>
                </c:pt>
                <c:pt idx="143">
                  <c:v>44472</c:v>
                </c:pt>
                <c:pt idx="144">
                  <c:v>44479</c:v>
                </c:pt>
                <c:pt idx="145">
                  <c:v>44486</c:v>
                </c:pt>
                <c:pt idx="146">
                  <c:v>44493</c:v>
                </c:pt>
                <c:pt idx="147">
                  <c:v>44500</c:v>
                </c:pt>
                <c:pt idx="148">
                  <c:v>44507</c:v>
                </c:pt>
                <c:pt idx="149">
                  <c:v>44514</c:v>
                </c:pt>
                <c:pt idx="150">
                  <c:v>44521</c:v>
                </c:pt>
                <c:pt idx="151">
                  <c:v>44528</c:v>
                </c:pt>
                <c:pt idx="152">
                  <c:v>44535</c:v>
                </c:pt>
                <c:pt idx="153">
                  <c:v>44542</c:v>
                </c:pt>
                <c:pt idx="154">
                  <c:v>44549</c:v>
                </c:pt>
                <c:pt idx="155">
                  <c:v>44556</c:v>
                </c:pt>
                <c:pt idx="156">
                  <c:v>44563</c:v>
                </c:pt>
                <c:pt idx="157">
                  <c:v>44570</c:v>
                </c:pt>
                <c:pt idx="158">
                  <c:v>44577</c:v>
                </c:pt>
                <c:pt idx="159">
                  <c:v>44584</c:v>
                </c:pt>
                <c:pt idx="160">
                  <c:v>44591</c:v>
                </c:pt>
                <c:pt idx="161">
                  <c:v>44598</c:v>
                </c:pt>
                <c:pt idx="162">
                  <c:v>44605</c:v>
                </c:pt>
                <c:pt idx="163">
                  <c:v>44612</c:v>
                </c:pt>
                <c:pt idx="164">
                  <c:v>44619</c:v>
                </c:pt>
                <c:pt idx="165">
                  <c:v>44626</c:v>
                </c:pt>
                <c:pt idx="166">
                  <c:v>44633</c:v>
                </c:pt>
                <c:pt idx="167">
                  <c:v>44640</c:v>
                </c:pt>
                <c:pt idx="168">
                  <c:v>44647</c:v>
                </c:pt>
                <c:pt idx="169">
                  <c:v>44654</c:v>
                </c:pt>
                <c:pt idx="170">
                  <c:v>44661</c:v>
                </c:pt>
                <c:pt idx="171">
                  <c:v>44668</c:v>
                </c:pt>
                <c:pt idx="172">
                  <c:v>44675</c:v>
                </c:pt>
                <c:pt idx="173">
                  <c:v>44682</c:v>
                </c:pt>
                <c:pt idx="174">
                  <c:v>44689</c:v>
                </c:pt>
                <c:pt idx="175">
                  <c:v>44696</c:v>
                </c:pt>
                <c:pt idx="176">
                  <c:v>44703</c:v>
                </c:pt>
                <c:pt idx="177">
                  <c:v>44710</c:v>
                </c:pt>
                <c:pt idx="178">
                  <c:v>44717</c:v>
                </c:pt>
                <c:pt idx="179">
                  <c:v>44724</c:v>
                </c:pt>
                <c:pt idx="180">
                  <c:v>44731</c:v>
                </c:pt>
                <c:pt idx="181">
                  <c:v>44738</c:v>
                </c:pt>
                <c:pt idx="182">
                  <c:v>44745</c:v>
                </c:pt>
                <c:pt idx="183">
                  <c:v>44752</c:v>
                </c:pt>
                <c:pt idx="184">
                  <c:v>44759</c:v>
                </c:pt>
                <c:pt idx="185">
                  <c:v>44766</c:v>
                </c:pt>
                <c:pt idx="186">
                  <c:v>44773</c:v>
                </c:pt>
                <c:pt idx="187">
                  <c:v>44780</c:v>
                </c:pt>
                <c:pt idx="188">
                  <c:v>44787</c:v>
                </c:pt>
                <c:pt idx="189">
                  <c:v>44794</c:v>
                </c:pt>
                <c:pt idx="190">
                  <c:v>44801</c:v>
                </c:pt>
                <c:pt idx="191">
                  <c:v>44808</c:v>
                </c:pt>
                <c:pt idx="192">
                  <c:v>44815</c:v>
                </c:pt>
                <c:pt idx="193">
                  <c:v>44822</c:v>
                </c:pt>
                <c:pt idx="194">
                  <c:v>44829</c:v>
                </c:pt>
                <c:pt idx="195">
                  <c:v>44836</c:v>
                </c:pt>
                <c:pt idx="196">
                  <c:v>44843</c:v>
                </c:pt>
                <c:pt idx="197">
                  <c:v>44850</c:v>
                </c:pt>
                <c:pt idx="198">
                  <c:v>44857</c:v>
                </c:pt>
              </c:numCache>
            </c:numRef>
          </c:cat>
          <c:val>
            <c:numRef>
              <c:f>Sheet1!$B$2:$B$200</c:f>
              <c:numCache>
                <c:formatCode>General</c:formatCode>
                <c:ptCount val="199"/>
                <c:pt idx="0">
                  <c:v>5</c:v>
                </c:pt>
                <c:pt idx="1">
                  <c:v>5</c:v>
                </c:pt>
                <c:pt idx="2">
                  <c:v>0</c:v>
                </c:pt>
                <c:pt idx="3">
                  <c:v>8</c:v>
                </c:pt>
                <c:pt idx="4">
                  <c:v>5</c:v>
                </c:pt>
                <c:pt idx="5">
                  <c:v>5</c:v>
                </c:pt>
                <c:pt idx="6">
                  <c:v>5</c:v>
                </c:pt>
                <c:pt idx="7" formatCode="##\%">
                  <c:v>3</c:v>
                </c:pt>
                <c:pt idx="8" formatCode="##\%">
                  <c:v>4</c:v>
                </c:pt>
                <c:pt idx="9" formatCode="##\%">
                  <c:v>5</c:v>
                </c:pt>
                <c:pt idx="10" formatCode="##\%">
                  <c:v>7</c:v>
                </c:pt>
                <c:pt idx="11" formatCode="##\%">
                  <c:v>3</c:v>
                </c:pt>
                <c:pt idx="12" formatCode="##\%">
                  <c:v>4</c:v>
                </c:pt>
                <c:pt idx="13" formatCode="##\%">
                  <c:v>6</c:v>
                </c:pt>
                <c:pt idx="14" formatCode="##\%">
                  <c:v>5</c:v>
                </c:pt>
                <c:pt idx="15" formatCode="##\%">
                  <c:v>5</c:v>
                </c:pt>
                <c:pt idx="16" formatCode="##\%">
                  <c:v>10</c:v>
                </c:pt>
                <c:pt idx="17" formatCode="##\%">
                  <c:v>8</c:v>
                </c:pt>
                <c:pt idx="18" formatCode="##\%">
                  <c:v>8</c:v>
                </c:pt>
                <c:pt idx="19" formatCode="##\%">
                  <c:v>7</c:v>
                </c:pt>
                <c:pt idx="20" formatCode="##\%">
                  <c:v>7</c:v>
                </c:pt>
                <c:pt idx="21" formatCode="##\%">
                  <c:v>7</c:v>
                </c:pt>
                <c:pt idx="22" formatCode="##\%">
                  <c:v>9</c:v>
                </c:pt>
                <c:pt idx="23" formatCode="##\%">
                  <c:v>8</c:v>
                </c:pt>
                <c:pt idx="24" formatCode="##\%">
                  <c:v>8</c:v>
                </c:pt>
                <c:pt idx="25" formatCode="##\%">
                  <c:v>9</c:v>
                </c:pt>
                <c:pt idx="26" formatCode="##\%">
                  <c:v>10</c:v>
                </c:pt>
                <c:pt idx="27" formatCode="##\%">
                  <c:v>8</c:v>
                </c:pt>
                <c:pt idx="28" formatCode="##\%">
                  <c:v>12</c:v>
                </c:pt>
                <c:pt idx="29" formatCode="##\%">
                  <c:v>6</c:v>
                </c:pt>
                <c:pt idx="30" formatCode="##\%">
                  <c:v>10</c:v>
                </c:pt>
                <c:pt idx="31" formatCode="##\%">
                  <c:v>3</c:v>
                </c:pt>
                <c:pt idx="32" formatCode="##\%">
                  <c:v>7</c:v>
                </c:pt>
                <c:pt idx="33" formatCode="##\%">
                  <c:v>13</c:v>
                </c:pt>
                <c:pt idx="34" formatCode="##\%">
                  <c:v>13</c:v>
                </c:pt>
                <c:pt idx="35" formatCode="##\%">
                  <c:v>10</c:v>
                </c:pt>
                <c:pt idx="36" formatCode="##\%">
                  <c:v>8</c:v>
                </c:pt>
                <c:pt idx="37" formatCode="##\%">
                  <c:v>9</c:v>
                </c:pt>
                <c:pt idx="38" formatCode="##\%">
                  <c:v>7</c:v>
                </c:pt>
                <c:pt idx="39" formatCode="##\%">
                  <c:v>7</c:v>
                </c:pt>
                <c:pt idx="40" formatCode="##\%">
                  <c:v>11</c:v>
                </c:pt>
                <c:pt idx="41" formatCode="##\%">
                  <c:v>10</c:v>
                </c:pt>
                <c:pt idx="42" formatCode="##\%">
                  <c:v>8</c:v>
                </c:pt>
                <c:pt idx="43" formatCode="##\%">
                  <c:v>8</c:v>
                </c:pt>
                <c:pt idx="44" formatCode="##\%">
                  <c:v>9</c:v>
                </c:pt>
                <c:pt idx="45" formatCode="##\%">
                  <c:v>9</c:v>
                </c:pt>
                <c:pt idx="46" formatCode="##\%">
                  <c:v>12</c:v>
                </c:pt>
                <c:pt idx="47" formatCode="##\%">
                  <c:v>15</c:v>
                </c:pt>
                <c:pt idx="48" formatCode="##\%">
                  <c:v>8</c:v>
                </c:pt>
                <c:pt idx="49" formatCode="##\%">
                  <c:v>12</c:v>
                </c:pt>
                <c:pt idx="50" formatCode="##\%">
                  <c:v>10</c:v>
                </c:pt>
                <c:pt idx="51" formatCode="##\%">
                  <c:v>12</c:v>
                </c:pt>
                <c:pt idx="52" formatCode="##\%">
                  <c:v>14</c:v>
                </c:pt>
                <c:pt idx="53" formatCode="##\%">
                  <c:v>10</c:v>
                </c:pt>
                <c:pt idx="54" formatCode="##\%">
                  <c:v>10</c:v>
                </c:pt>
                <c:pt idx="55" formatCode="##\%">
                  <c:v>12</c:v>
                </c:pt>
                <c:pt idx="56" formatCode="##\%">
                  <c:v>11</c:v>
                </c:pt>
                <c:pt idx="57" formatCode="##\%">
                  <c:v>13</c:v>
                </c:pt>
                <c:pt idx="58" formatCode="##\%">
                  <c:v>12</c:v>
                </c:pt>
                <c:pt idx="59" formatCode="##\%">
                  <c:v>8</c:v>
                </c:pt>
                <c:pt idx="60" formatCode="##\%">
                  <c:v>9</c:v>
                </c:pt>
                <c:pt idx="61" formatCode="##\%">
                  <c:v>7</c:v>
                </c:pt>
                <c:pt idx="62" formatCode="##\%">
                  <c:v>10</c:v>
                </c:pt>
                <c:pt idx="63" formatCode="##\%">
                  <c:v>5</c:v>
                </c:pt>
                <c:pt idx="64" formatCode="##\%">
                  <c:v>5</c:v>
                </c:pt>
                <c:pt idx="65" formatCode="##\%">
                  <c:v>5</c:v>
                </c:pt>
                <c:pt idx="66" formatCode="##\%">
                  <c:v>5</c:v>
                </c:pt>
                <c:pt idx="67" formatCode="##\%">
                  <c:v>3</c:v>
                </c:pt>
                <c:pt idx="68" formatCode="##\%">
                  <c:v>3</c:v>
                </c:pt>
                <c:pt idx="69" formatCode="##\%">
                  <c:v>4</c:v>
                </c:pt>
                <c:pt idx="70" formatCode="##\%">
                  <c:v>8</c:v>
                </c:pt>
                <c:pt idx="71" formatCode="##\%">
                  <c:v>8</c:v>
                </c:pt>
                <c:pt idx="72" formatCode="##\%">
                  <c:v>6</c:v>
                </c:pt>
                <c:pt idx="73" formatCode="##\%">
                  <c:v>13</c:v>
                </c:pt>
                <c:pt idx="74" formatCode="##\%">
                  <c:v>11</c:v>
                </c:pt>
                <c:pt idx="75" formatCode="##\%">
                  <c:v>13</c:v>
                </c:pt>
                <c:pt idx="76" formatCode="##\%">
                  <c:v>12</c:v>
                </c:pt>
                <c:pt idx="77" formatCode="##\%">
                  <c:v>12</c:v>
                </c:pt>
                <c:pt idx="78" formatCode="##\%">
                  <c:v>16</c:v>
                </c:pt>
                <c:pt idx="79" formatCode="##\%">
                  <c:v>20</c:v>
                </c:pt>
                <c:pt idx="80" formatCode="##\%">
                  <c:v>13</c:v>
                </c:pt>
                <c:pt idx="81" formatCode="##\%">
                  <c:v>16</c:v>
                </c:pt>
                <c:pt idx="82" formatCode="##\%">
                  <c:v>14</c:v>
                </c:pt>
                <c:pt idx="83" formatCode="##\%">
                  <c:v>15</c:v>
                </c:pt>
                <c:pt idx="84" formatCode="##\%">
                  <c:v>12</c:v>
                </c:pt>
                <c:pt idx="85" formatCode="##\%">
                  <c:v>22</c:v>
                </c:pt>
                <c:pt idx="86" formatCode="##\%">
                  <c:v>33</c:v>
                </c:pt>
                <c:pt idx="87" formatCode="##\%">
                  <c:v>23</c:v>
                </c:pt>
                <c:pt idx="88" formatCode="##\%">
                  <c:v>20</c:v>
                </c:pt>
                <c:pt idx="89" formatCode="##\%">
                  <c:v>16</c:v>
                </c:pt>
                <c:pt idx="90" formatCode="##\%">
                  <c:v>14</c:v>
                </c:pt>
                <c:pt idx="91" formatCode="##\%">
                  <c:v>18</c:v>
                </c:pt>
                <c:pt idx="92" formatCode="##\%">
                  <c:v>18</c:v>
                </c:pt>
                <c:pt idx="93" formatCode="##\%">
                  <c:v>17</c:v>
                </c:pt>
                <c:pt idx="94" formatCode="##\%">
                  <c:v>19</c:v>
                </c:pt>
                <c:pt idx="95" formatCode="##\%">
                  <c:v>17</c:v>
                </c:pt>
                <c:pt idx="96" formatCode="##\%">
                  <c:v>18</c:v>
                </c:pt>
                <c:pt idx="97" formatCode="##\%">
                  <c:v>18</c:v>
                </c:pt>
                <c:pt idx="98" formatCode="##\%">
                  <c:v>17</c:v>
                </c:pt>
                <c:pt idx="99" formatCode="##\%">
                  <c:v>14</c:v>
                </c:pt>
                <c:pt idx="100" formatCode="##\%">
                  <c:v>28</c:v>
                </c:pt>
                <c:pt idx="101" formatCode="##\%">
                  <c:v>25</c:v>
                </c:pt>
                <c:pt idx="102" formatCode="##\%">
                  <c:v>20</c:v>
                </c:pt>
                <c:pt idx="103" formatCode="##\%">
                  <c:v>21</c:v>
                </c:pt>
                <c:pt idx="104" formatCode="##\%">
                  <c:v>18</c:v>
                </c:pt>
                <c:pt idx="105" formatCode="##\%">
                  <c:v>21</c:v>
                </c:pt>
                <c:pt idx="106" formatCode="##\%">
                  <c:v>20</c:v>
                </c:pt>
                <c:pt idx="107" formatCode="##\%">
                  <c:v>21</c:v>
                </c:pt>
                <c:pt idx="108" formatCode="##\%">
                  <c:v>25</c:v>
                </c:pt>
                <c:pt idx="109" formatCode="##\%">
                  <c:v>28</c:v>
                </c:pt>
                <c:pt idx="110" formatCode="##\%">
                  <c:v>31</c:v>
                </c:pt>
                <c:pt idx="111" formatCode="##\%">
                  <c:v>29</c:v>
                </c:pt>
                <c:pt idx="112" formatCode="##\%">
                  <c:v>29</c:v>
                </c:pt>
                <c:pt idx="113" formatCode="##\%">
                  <c:v>30</c:v>
                </c:pt>
                <c:pt idx="114" formatCode="##\%">
                  <c:v>42</c:v>
                </c:pt>
                <c:pt idx="115" formatCode="##\%">
                  <c:v>23</c:v>
                </c:pt>
                <c:pt idx="116" formatCode="##\%">
                  <c:v>27</c:v>
                </c:pt>
                <c:pt idx="117" formatCode="##\%">
                  <c:v>31</c:v>
                </c:pt>
                <c:pt idx="118" formatCode="##\%">
                  <c:v>30</c:v>
                </c:pt>
                <c:pt idx="119" formatCode="##\%">
                  <c:v>26</c:v>
                </c:pt>
                <c:pt idx="120" formatCode="##\%">
                  <c:v>26</c:v>
                </c:pt>
                <c:pt idx="121" formatCode="##\%">
                  <c:v>23</c:v>
                </c:pt>
                <c:pt idx="122" formatCode="##\%">
                  <c:v>27</c:v>
                </c:pt>
                <c:pt idx="123" formatCode="##\%">
                  <c:v>22</c:v>
                </c:pt>
                <c:pt idx="124" formatCode="##\%">
                  <c:v>20</c:v>
                </c:pt>
                <c:pt idx="125" formatCode="##\%">
                  <c:v>22</c:v>
                </c:pt>
                <c:pt idx="126" formatCode="##\%">
                  <c:v>29</c:v>
                </c:pt>
                <c:pt idx="127" formatCode="##\%">
                  <c:v>27</c:v>
                </c:pt>
                <c:pt idx="128" formatCode="##\%">
                  <c:v>36</c:v>
                </c:pt>
                <c:pt idx="129" formatCode="##\%">
                  <c:v>31</c:v>
                </c:pt>
                <c:pt idx="130" formatCode="##\%">
                  <c:v>31</c:v>
                </c:pt>
                <c:pt idx="131" formatCode="##\%">
                  <c:v>43</c:v>
                </c:pt>
                <c:pt idx="132" formatCode="##\%">
                  <c:v>32</c:v>
                </c:pt>
                <c:pt idx="133" formatCode="##\%">
                  <c:v>34</c:v>
                </c:pt>
                <c:pt idx="134" formatCode="##\%">
                  <c:v>58</c:v>
                </c:pt>
                <c:pt idx="135" formatCode="##\%">
                  <c:v>46</c:v>
                </c:pt>
                <c:pt idx="136" formatCode="##\%">
                  <c:v>46</c:v>
                </c:pt>
                <c:pt idx="137" formatCode="##\%">
                  <c:v>36</c:v>
                </c:pt>
                <c:pt idx="138" formatCode="##\%">
                  <c:v>54</c:v>
                </c:pt>
                <c:pt idx="139" formatCode="##\%">
                  <c:v>61</c:v>
                </c:pt>
                <c:pt idx="140" formatCode="##\%">
                  <c:v>60</c:v>
                </c:pt>
                <c:pt idx="141" formatCode="##\%">
                  <c:v>53</c:v>
                </c:pt>
                <c:pt idx="142" formatCode="##\%">
                  <c:v>50</c:v>
                </c:pt>
                <c:pt idx="143" formatCode="##\%">
                  <c:v>52</c:v>
                </c:pt>
                <c:pt idx="144" formatCode="##\%">
                  <c:v>45</c:v>
                </c:pt>
                <c:pt idx="145" formatCode="##\%">
                  <c:v>48</c:v>
                </c:pt>
                <c:pt idx="146" formatCode="##\%">
                  <c:v>53</c:v>
                </c:pt>
                <c:pt idx="147" formatCode="##\%">
                  <c:v>37</c:v>
                </c:pt>
                <c:pt idx="148" formatCode="##\%">
                  <c:v>49</c:v>
                </c:pt>
                <c:pt idx="149" formatCode="##\%">
                  <c:v>48</c:v>
                </c:pt>
                <c:pt idx="150" formatCode="##\%">
                  <c:v>61</c:v>
                </c:pt>
                <c:pt idx="151" formatCode="##\%">
                  <c:v>54</c:v>
                </c:pt>
                <c:pt idx="152" formatCode="##\%">
                  <c:v>54</c:v>
                </c:pt>
                <c:pt idx="153" formatCode="##\%">
                  <c:v>60</c:v>
                </c:pt>
                <c:pt idx="154" formatCode="##\%">
                  <c:v>44</c:v>
                </c:pt>
                <c:pt idx="155" formatCode="##\%">
                  <c:v>43</c:v>
                </c:pt>
                <c:pt idx="156" formatCode="##\%">
                  <c:v>57</c:v>
                </c:pt>
                <c:pt idx="157" formatCode="##\%">
                  <c:v>60</c:v>
                </c:pt>
                <c:pt idx="158" formatCode="##\%">
                  <c:v>49</c:v>
                </c:pt>
                <c:pt idx="159" formatCode="##\%">
                  <c:v>53</c:v>
                </c:pt>
                <c:pt idx="160" formatCode="##\%">
                  <c:v>55</c:v>
                </c:pt>
                <c:pt idx="161" formatCode="##\%">
                  <c:v>61</c:v>
                </c:pt>
                <c:pt idx="162" formatCode="##\%">
                  <c:v>65</c:v>
                </c:pt>
                <c:pt idx="163" formatCode="##\%">
                  <c:v>60</c:v>
                </c:pt>
                <c:pt idx="164" formatCode="##\%">
                  <c:v>64</c:v>
                </c:pt>
                <c:pt idx="165" formatCode="##\%">
                  <c:v>59</c:v>
                </c:pt>
                <c:pt idx="166" formatCode="##\%">
                  <c:v>57</c:v>
                </c:pt>
                <c:pt idx="167" formatCode="##\%">
                  <c:v>63</c:v>
                </c:pt>
                <c:pt idx="168" formatCode="##\%">
                  <c:v>61</c:v>
                </c:pt>
                <c:pt idx="169" formatCode="##\%">
                  <c:v>58</c:v>
                </c:pt>
                <c:pt idx="170" formatCode="##\%">
                  <c:v>61</c:v>
                </c:pt>
                <c:pt idx="171" formatCode="##\%">
                  <c:v>62</c:v>
                </c:pt>
                <c:pt idx="172" formatCode="##\%">
                  <c:v>59</c:v>
                </c:pt>
                <c:pt idx="173" formatCode="##\%">
                  <c:v>58</c:v>
                </c:pt>
                <c:pt idx="174" formatCode="##\%">
                  <c:v>75</c:v>
                </c:pt>
                <c:pt idx="175" formatCode="##\%">
                  <c:v>58</c:v>
                </c:pt>
                <c:pt idx="176" formatCode="##\%">
                  <c:v>72</c:v>
                </c:pt>
                <c:pt idx="177" formatCode="##\%">
                  <c:v>57</c:v>
                </c:pt>
                <c:pt idx="178" formatCode="##\%">
                  <c:v>100</c:v>
                </c:pt>
                <c:pt idx="179" formatCode="##\%">
                  <c:v>71</c:v>
                </c:pt>
                <c:pt idx="180" formatCode="##\%">
                  <c:v>88</c:v>
                </c:pt>
                <c:pt idx="181" formatCode="##\%">
                  <c:v>76</c:v>
                </c:pt>
                <c:pt idx="182" formatCode="##\%">
                  <c:v>67</c:v>
                </c:pt>
                <c:pt idx="183" formatCode="##\%">
                  <c:v>57</c:v>
                </c:pt>
                <c:pt idx="184" formatCode="##\%">
                  <c:v>60</c:v>
                </c:pt>
                <c:pt idx="185" formatCode="##\%">
                  <c:v>69</c:v>
                </c:pt>
                <c:pt idx="186" formatCode="##\%">
                  <c:v>66</c:v>
                </c:pt>
                <c:pt idx="187" formatCode="##\%">
                  <c:v>56</c:v>
                </c:pt>
                <c:pt idx="188" formatCode="##\%">
                  <c:v>50</c:v>
                </c:pt>
                <c:pt idx="189" formatCode="##\%">
                  <c:v>63</c:v>
                </c:pt>
                <c:pt idx="190" formatCode="##\%">
                  <c:v>56</c:v>
                </c:pt>
                <c:pt idx="191" formatCode="##\%">
                  <c:v>58</c:v>
                </c:pt>
                <c:pt idx="192" formatCode="##\%">
                  <c:v>60</c:v>
                </c:pt>
                <c:pt idx="193" formatCode="##\%">
                  <c:v>59</c:v>
                </c:pt>
                <c:pt idx="194" formatCode="##\%">
                  <c:v>54</c:v>
                </c:pt>
                <c:pt idx="195" formatCode="##\%">
                  <c:v>53</c:v>
                </c:pt>
                <c:pt idx="196" formatCode="##\%">
                  <c:v>57</c:v>
                </c:pt>
                <c:pt idx="197" formatCode="##\%">
                  <c:v>79</c:v>
                </c:pt>
                <c:pt idx="198" formatCode="##\%">
                  <c:v>52</c:v>
                </c:pt>
              </c:numCache>
            </c:numRef>
          </c:val>
          <c:smooth val="0"/>
          <c:extLst>
            <c:ext xmlns:c16="http://schemas.microsoft.com/office/drawing/2014/chart" uri="{C3380CC4-5D6E-409C-BE32-E72D297353CC}">
              <c16:uniqueId val="{00000000-96C8-4B17-94D9-C87D2FBAC189}"/>
            </c:ext>
          </c:extLst>
        </c:ser>
        <c:dLbls>
          <c:dLblPos val="t"/>
          <c:showLegendKey val="0"/>
          <c:showVal val="1"/>
          <c:showCatName val="0"/>
          <c:showSerName val="0"/>
          <c:showPercent val="0"/>
          <c:showBubbleSize val="0"/>
        </c:dLbls>
        <c:smooth val="0"/>
        <c:axId val="639618543"/>
        <c:axId val="639627695"/>
      </c:lineChart>
      <c:dateAx>
        <c:axId val="639618543"/>
        <c:scaling>
          <c:orientation val="minMax"/>
        </c:scaling>
        <c:delete val="0"/>
        <c:axPos val="t"/>
        <c:numFmt formatCode="mm/yyyy" sourceLinked="0"/>
        <c:majorTickMark val="out"/>
        <c:minorTickMark val="none"/>
        <c:tickLblPos val="low"/>
        <c:spPr>
          <a:noFill/>
          <a:ln w="9525" cap="flat" cmpd="sng" algn="ctr">
            <a:solidFill>
              <a:schemeClr val="tx1">
                <a:lumMod val="15000"/>
                <a:lumOff val="85000"/>
              </a:schemeClr>
            </a:solidFill>
            <a:round/>
          </a:ln>
          <a:effectLst/>
        </c:spPr>
        <c:txPr>
          <a:bodyPr rot="0" spcFirstLastPara="1" vertOverflow="ellipsis" wrap="square" anchor="b" anchorCtr="0"/>
          <a:lstStyle/>
          <a:p>
            <a:pPr>
              <a:defRPr sz="1197" b="0" i="0" u="none" strike="noStrike" kern="1200" baseline="0">
                <a:solidFill>
                  <a:schemeClr val="bg1"/>
                </a:solidFill>
                <a:latin typeface="Poppins" pitchFamily="2" charset="77"/>
                <a:ea typeface="+mn-ea"/>
                <a:cs typeface="Poppins" pitchFamily="2" charset="77"/>
              </a:defRPr>
            </a:pPr>
            <a:endParaRPr lang="en-US"/>
          </a:p>
        </c:txPr>
        <c:crossAx val="639627695"/>
        <c:crosses val="max"/>
        <c:auto val="0"/>
        <c:lblOffset val="100"/>
        <c:baseTimeUnit val="days"/>
        <c:majorUnit val="1"/>
        <c:majorTimeUnit val="years"/>
        <c:minorUnit val="1"/>
        <c:minorTimeUnit val="years"/>
      </c:dateAx>
      <c:valAx>
        <c:axId val="639627695"/>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63961854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1756586650815715"/>
          <c:y val="0.11771484792241976"/>
          <c:w val="0.25760388338701146"/>
          <c:h val="0.78118662356149993"/>
        </c:manualLayout>
      </c:layout>
      <c:barChart>
        <c:barDir val="bar"/>
        <c:grouping val="clustered"/>
        <c:varyColors val="0"/>
        <c:ser>
          <c:idx val="0"/>
          <c:order val="0"/>
          <c:tx>
            <c:strRef>
              <c:f>Sheet1!$B$1</c:f>
              <c:strCache>
                <c:ptCount val="1"/>
                <c:pt idx="0">
                  <c:v>Column2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Poppins" pitchFamily="2" charset="77"/>
                    <a:ea typeface="+mn-ea"/>
                    <a:cs typeface="Poppins" pitchFamily="2" charset="77"/>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LatAm</c:v>
                </c:pt>
                <c:pt idx="1">
                  <c:v>Europe</c:v>
                </c:pt>
                <c:pt idx="2">
                  <c:v>North Am</c:v>
                </c:pt>
                <c:pt idx="3">
                  <c:v>MEA</c:v>
                </c:pt>
                <c:pt idx="4">
                  <c:v>Global average</c:v>
                </c:pt>
                <c:pt idx="5">
                  <c:v>APAC</c:v>
                </c:pt>
              </c:strCache>
            </c:strRef>
          </c:cat>
          <c:val>
            <c:numRef>
              <c:f>Sheet1!$B$2:$B$7</c:f>
              <c:numCache>
                <c:formatCode>0%</c:formatCode>
                <c:ptCount val="6"/>
                <c:pt idx="0">
                  <c:v>0.06</c:v>
                </c:pt>
                <c:pt idx="1">
                  <c:v>0.09</c:v>
                </c:pt>
                <c:pt idx="2">
                  <c:v>0.09</c:v>
                </c:pt>
                <c:pt idx="3">
                  <c:v>0.12</c:v>
                </c:pt>
                <c:pt idx="4">
                  <c:v>0.18</c:v>
                </c:pt>
                <c:pt idx="5">
                  <c:v>0.25</c:v>
                </c:pt>
              </c:numCache>
            </c:numRef>
          </c:val>
          <c:extLst>
            <c:ext xmlns:c16="http://schemas.microsoft.com/office/drawing/2014/chart" uri="{C3380CC4-5D6E-409C-BE32-E72D297353CC}">
              <c16:uniqueId val="{00000000-2F5D-4D48-8FB1-2F76A700B74B}"/>
            </c:ext>
          </c:extLst>
        </c:ser>
        <c:dLbls>
          <c:showLegendKey val="0"/>
          <c:showVal val="1"/>
          <c:showCatName val="0"/>
          <c:showSerName val="0"/>
          <c:showPercent val="0"/>
          <c:showBubbleSize val="0"/>
        </c:dLbls>
        <c:gapWidth val="120"/>
        <c:overlap val="-25"/>
        <c:axId val="553476927"/>
        <c:axId val="573270847"/>
      </c:barChart>
      <c:catAx>
        <c:axId val="553476927"/>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900" b="0" i="0" u="none" strike="noStrike" kern="1200" baseline="0">
                <a:solidFill>
                  <a:schemeClr val="bg1"/>
                </a:solidFill>
                <a:latin typeface="Poppins" pitchFamily="2" charset="77"/>
                <a:ea typeface="+mn-ea"/>
                <a:cs typeface="Poppins" pitchFamily="2" charset="77"/>
              </a:defRPr>
            </a:pPr>
            <a:endParaRPr lang="en-US"/>
          </a:p>
        </c:txPr>
        <c:crossAx val="573270847"/>
        <c:crosses val="autoZero"/>
        <c:auto val="1"/>
        <c:lblAlgn val="ctr"/>
        <c:lblOffset val="100"/>
        <c:noMultiLvlLbl val="0"/>
      </c:catAx>
      <c:valAx>
        <c:axId val="573270847"/>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53476927"/>
        <c:crosses val="autoZero"/>
        <c:crossBetween val="between"/>
      </c:valAx>
      <c:spPr>
        <a:noFill/>
        <a:ln>
          <a:noFill/>
        </a:ln>
        <a:effectLst/>
      </c:spPr>
    </c:plotArea>
    <c:plotVisOnly val="1"/>
    <c:dispBlanksAs val="gap"/>
    <c:showDLblsOverMax val="0"/>
    <c:extLst/>
  </c:chart>
  <c:spPr>
    <a:noFill/>
    <a:ln>
      <a:noFill/>
    </a:ln>
    <a:effectLst/>
  </c:spPr>
  <c:txPr>
    <a:bodyPr anchor="ct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875556422833332E-3"/>
          <c:y val="0.14047354718537119"/>
          <c:w val="0.9286368879348833"/>
          <c:h val="0.75127974865873692"/>
        </c:manualLayout>
      </c:layout>
      <c:lineChart>
        <c:grouping val="standard"/>
        <c:varyColors val="0"/>
        <c:ser>
          <c:idx val="0"/>
          <c:order val="0"/>
          <c:tx>
            <c:strRef>
              <c:f>Sheet1!$B$1</c:f>
              <c:strCache>
                <c:ptCount val="1"/>
                <c:pt idx="0">
                  <c:v>Own a credit card</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Poppins" panose="00000500000000000000" pitchFamily="2" charset="0"/>
                    <a:ea typeface="+mn-ea"/>
                    <a:cs typeface="Poppins" panose="00000500000000000000" pitchFamily="2"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2017</c:v>
                </c:pt>
                <c:pt idx="1">
                  <c:v>2018</c:v>
                </c:pt>
                <c:pt idx="2">
                  <c:v>2019</c:v>
                </c:pt>
                <c:pt idx="3">
                  <c:v>2020</c:v>
                </c:pt>
                <c:pt idx="4">
                  <c:v>2021</c:v>
                </c:pt>
                <c:pt idx="5">
                  <c:v>Q1 2022</c:v>
                </c:pt>
                <c:pt idx="6">
                  <c:v>Q2 2022</c:v>
                </c:pt>
              </c:strCache>
            </c:strRef>
          </c:cat>
          <c:val>
            <c:numRef>
              <c:f>Sheet1!$B$2:$B$8</c:f>
              <c:numCache>
                <c:formatCode>##\%</c:formatCode>
                <c:ptCount val="7"/>
                <c:pt idx="0">
                  <c:v>62</c:v>
                </c:pt>
                <c:pt idx="1">
                  <c:v>61</c:v>
                </c:pt>
                <c:pt idx="2">
                  <c:v>61</c:v>
                </c:pt>
                <c:pt idx="3">
                  <c:v>59</c:v>
                </c:pt>
                <c:pt idx="4">
                  <c:v>56</c:v>
                </c:pt>
                <c:pt idx="5">
                  <c:v>53</c:v>
                </c:pt>
                <c:pt idx="6">
                  <c:v>56</c:v>
                </c:pt>
              </c:numCache>
            </c:numRef>
          </c:val>
          <c:smooth val="0"/>
          <c:extLst>
            <c:ext xmlns:c16="http://schemas.microsoft.com/office/drawing/2014/chart" uri="{C3380CC4-5D6E-409C-BE32-E72D297353CC}">
              <c16:uniqueId val="{00000000-96C8-4B17-94D9-C87D2FBAC189}"/>
            </c:ext>
          </c:extLst>
        </c:ser>
        <c:ser>
          <c:idx val="1"/>
          <c:order val="1"/>
          <c:tx>
            <c:strRef>
              <c:f>Sheet1!$C$1</c:f>
              <c:strCache>
                <c:ptCount val="1"/>
                <c:pt idx="0">
                  <c:v>Have a short-term loan</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solidFill>
                    <a:latin typeface="Poppins" panose="00000500000000000000" pitchFamily="2" charset="0"/>
                    <a:ea typeface="+mn-ea"/>
                    <a:cs typeface="Poppins" panose="00000500000000000000" pitchFamily="2"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2017</c:v>
                </c:pt>
                <c:pt idx="1">
                  <c:v>2018</c:v>
                </c:pt>
                <c:pt idx="2">
                  <c:v>2019</c:v>
                </c:pt>
                <c:pt idx="3">
                  <c:v>2020</c:v>
                </c:pt>
                <c:pt idx="4">
                  <c:v>2021</c:v>
                </c:pt>
                <c:pt idx="5">
                  <c:v>Q1 2022</c:v>
                </c:pt>
                <c:pt idx="6">
                  <c:v>Q2 2022</c:v>
                </c:pt>
              </c:strCache>
            </c:strRef>
          </c:cat>
          <c:val>
            <c:numRef>
              <c:f>Sheet1!$C$2:$C$8</c:f>
              <c:numCache>
                <c:formatCode>##\%</c:formatCode>
                <c:ptCount val="7"/>
                <c:pt idx="0">
                  <c:v>21</c:v>
                </c:pt>
                <c:pt idx="1">
                  <c:v>21</c:v>
                </c:pt>
                <c:pt idx="2">
                  <c:v>22</c:v>
                </c:pt>
                <c:pt idx="3">
                  <c:v>22</c:v>
                </c:pt>
                <c:pt idx="4">
                  <c:v>21</c:v>
                </c:pt>
                <c:pt idx="5">
                  <c:v>20</c:v>
                </c:pt>
                <c:pt idx="6">
                  <c:v>22</c:v>
                </c:pt>
              </c:numCache>
            </c:numRef>
          </c:val>
          <c:smooth val="0"/>
          <c:extLst>
            <c:ext xmlns:c16="http://schemas.microsoft.com/office/drawing/2014/chart" uri="{C3380CC4-5D6E-409C-BE32-E72D297353CC}">
              <c16:uniqueId val="{00000001-96C8-4B17-94D9-C87D2FBAC189}"/>
            </c:ext>
          </c:extLst>
        </c:ser>
        <c:dLbls>
          <c:dLblPos val="t"/>
          <c:showLegendKey val="0"/>
          <c:showVal val="1"/>
          <c:showCatName val="0"/>
          <c:showSerName val="0"/>
          <c:showPercent val="0"/>
          <c:showBubbleSize val="0"/>
        </c:dLbls>
        <c:smooth val="0"/>
        <c:axId val="639618543"/>
        <c:axId val="639627695"/>
      </c:lineChart>
      <c:catAx>
        <c:axId val="639618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639627695"/>
        <c:crosses val="autoZero"/>
        <c:auto val="1"/>
        <c:lblAlgn val="ctr"/>
        <c:lblOffset val="100"/>
        <c:noMultiLvlLbl val="0"/>
      </c:catAx>
      <c:valAx>
        <c:axId val="639627695"/>
        <c:scaling>
          <c:orientation val="minMax"/>
          <c:max val="70"/>
          <c:min val="0"/>
        </c:scaling>
        <c:delete val="1"/>
        <c:axPos val="l"/>
        <c:majorGridlines>
          <c:spPr>
            <a:ln w="9525" cap="flat" cmpd="sng" algn="ctr">
              <a:solidFill>
                <a:schemeClr val="tx1">
                  <a:lumMod val="15000"/>
                  <a:lumOff val="85000"/>
                </a:schemeClr>
              </a:solidFill>
              <a:round/>
            </a:ln>
            <a:effectLst/>
          </c:spPr>
        </c:majorGridlines>
        <c:numFmt formatCode="##\%" sourceLinked="1"/>
        <c:majorTickMark val="out"/>
        <c:minorTickMark val="none"/>
        <c:tickLblPos val="nextTo"/>
        <c:crossAx val="639618543"/>
        <c:crosses val="autoZero"/>
        <c:crossBetween val="between"/>
      </c:valAx>
      <c:spPr>
        <a:noFill/>
        <a:ln w="25400">
          <a:noFill/>
        </a:ln>
        <a:effectLst/>
      </c:spPr>
    </c:plotArea>
    <c:legend>
      <c:legendPos val="t"/>
      <c:layout>
        <c:manualLayout>
          <c:xMode val="edge"/>
          <c:yMode val="edge"/>
          <c:x val="3.053723090691941E-2"/>
          <c:y val="2.2267933503625551E-2"/>
          <c:w val="0.89999994891688473"/>
          <c:h val="7.73810689250988E-2"/>
        </c:manualLayout>
      </c:layout>
      <c:overlay val="0"/>
      <c:spPr>
        <a:noFill/>
        <a:ln>
          <a:noFill/>
        </a:ln>
        <a:effectLst/>
      </c:spPr>
      <c:txPr>
        <a:bodyPr rot="0" spcFirstLastPara="1" vertOverflow="ellipsis" vert="horz" wrap="square" anchor="ctr" anchorCtr="1"/>
        <a:lstStyle/>
        <a:p>
          <a:pPr>
            <a:defRPr sz="85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UAE</c:v>
                </c:pt>
                <c:pt idx="1">
                  <c:v>Australia</c:v>
                </c:pt>
                <c:pt idx="2">
                  <c:v>Netherlands</c:v>
                </c:pt>
                <c:pt idx="3">
                  <c:v>Vietnam</c:v>
                </c:pt>
                <c:pt idx="4">
                  <c:v>Saudi Arabia</c:v>
                </c:pt>
                <c:pt idx="5">
                  <c:v>India</c:v>
                </c:pt>
                <c:pt idx="6">
                  <c:v>Thailand</c:v>
                </c:pt>
                <c:pt idx="7">
                  <c:v>China</c:v>
                </c:pt>
                <c:pt idx="8">
                  <c:v>Sweden</c:v>
                </c:pt>
                <c:pt idx="9">
                  <c:v>Indonesia</c:v>
                </c:pt>
              </c:strCache>
            </c:strRef>
          </c:cat>
          <c:val>
            <c:numRef>
              <c:f>Sheet1!$B$2:$B$11</c:f>
              <c:numCache>
                <c:formatCode>##\%</c:formatCode>
                <c:ptCount val="10"/>
                <c:pt idx="0">
                  <c:v>16</c:v>
                </c:pt>
                <c:pt idx="1">
                  <c:v>18</c:v>
                </c:pt>
                <c:pt idx="2">
                  <c:v>18</c:v>
                </c:pt>
                <c:pt idx="3">
                  <c:v>18</c:v>
                </c:pt>
                <c:pt idx="4">
                  <c:v>21</c:v>
                </c:pt>
                <c:pt idx="5">
                  <c:v>23</c:v>
                </c:pt>
                <c:pt idx="6">
                  <c:v>25</c:v>
                </c:pt>
                <c:pt idx="7">
                  <c:v>28</c:v>
                </c:pt>
                <c:pt idx="8">
                  <c:v>31</c:v>
                </c:pt>
                <c:pt idx="9">
                  <c:v>43</c:v>
                </c:pt>
              </c:numCache>
            </c:numRef>
          </c:val>
          <c:extLst>
            <c:ext xmlns:c16="http://schemas.microsoft.com/office/drawing/2014/chart" uri="{C3380CC4-5D6E-409C-BE32-E72D297353CC}">
              <c16:uniqueId val="{00000000-B111-42E3-BB40-A5BD8BE0113C}"/>
            </c:ext>
          </c:extLst>
        </c:ser>
        <c:dLbls>
          <c:dLblPos val="inEnd"/>
          <c:showLegendKey val="0"/>
          <c:showVal val="1"/>
          <c:showCatName val="0"/>
          <c:showSerName val="0"/>
          <c:showPercent val="0"/>
          <c:showBubbleSize val="0"/>
        </c:dLbls>
        <c:gapWidth val="182"/>
        <c:axId val="129581903"/>
        <c:axId val="129582735"/>
      </c:barChart>
      <c:catAx>
        <c:axId val="12958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29582735"/>
        <c:crosses val="autoZero"/>
        <c:auto val="1"/>
        <c:lblAlgn val="ctr"/>
        <c:lblOffset val="100"/>
        <c:noMultiLvlLbl val="0"/>
      </c:catAx>
      <c:valAx>
        <c:axId val="129582735"/>
        <c:scaling>
          <c:orientation val="minMax"/>
        </c:scaling>
        <c:delete val="0"/>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58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Russia</c:v>
                </c:pt>
                <c:pt idx="1">
                  <c:v>Greece</c:v>
                </c:pt>
                <c:pt idx="2">
                  <c:v>South Korea</c:v>
                </c:pt>
                <c:pt idx="3">
                  <c:v>Romania</c:v>
                </c:pt>
                <c:pt idx="4">
                  <c:v>Argentina</c:v>
                </c:pt>
                <c:pt idx="5">
                  <c:v>Portugal</c:v>
                </c:pt>
                <c:pt idx="6">
                  <c:v>Czech Republic</c:v>
                </c:pt>
                <c:pt idx="7">
                  <c:v>Brazil</c:v>
                </c:pt>
                <c:pt idx="8">
                  <c:v>Ireland</c:v>
                </c:pt>
                <c:pt idx="9">
                  <c:v>South Africa</c:v>
                </c:pt>
              </c:strCache>
            </c:strRef>
          </c:cat>
          <c:val>
            <c:numRef>
              <c:f>Sheet1!$B$2:$B$11</c:f>
              <c:numCache>
                <c:formatCode>##\%</c:formatCode>
                <c:ptCount val="10"/>
                <c:pt idx="0">
                  <c:v>1</c:v>
                </c:pt>
                <c:pt idx="1">
                  <c:v>3</c:v>
                </c:pt>
                <c:pt idx="2">
                  <c:v>3</c:v>
                </c:pt>
                <c:pt idx="3">
                  <c:v>4</c:v>
                </c:pt>
                <c:pt idx="4">
                  <c:v>4</c:v>
                </c:pt>
                <c:pt idx="5">
                  <c:v>4</c:v>
                </c:pt>
                <c:pt idx="6">
                  <c:v>5</c:v>
                </c:pt>
                <c:pt idx="7">
                  <c:v>6</c:v>
                </c:pt>
                <c:pt idx="8">
                  <c:v>6</c:v>
                </c:pt>
                <c:pt idx="9">
                  <c:v>6</c:v>
                </c:pt>
              </c:numCache>
            </c:numRef>
          </c:val>
          <c:extLst>
            <c:ext xmlns:c16="http://schemas.microsoft.com/office/drawing/2014/chart" uri="{C3380CC4-5D6E-409C-BE32-E72D297353CC}">
              <c16:uniqueId val="{00000000-86B2-4797-B607-ABCE3F3A9CF4}"/>
            </c:ext>
          </c:extLst>
        </c:ser>
        <c:dLbls>
          <c:dLblPos val="inEnd"/>
          <c:showLegendKey val="0"/>
          <c:showVal val="1"/>
          <c:showCatName val="0"/>
          <c:showSerName val="0"/>
          <c:showPercent val="0"/>
          <c:showBubbleSize val="0"/>
        </c:dLbls>
        <c:gapWidth val="182"/>
        <c:axId val="129581903"/>
        <c:axId val="129582735"/>
      </c:barChart>
      <c:catAx>
        <c:axId val="12958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29582735"/>
        <c:crosses val="autoZero"/>
        <c:auto val="1"/>
        <c:lblAlgn val="ctr"/>
        <c:lblOffset val="100"/>
        <c:noMultiLvlLbl val="0"/>
      </c:catAx>
      <c:valAx>
        <c:axId val="129582735"/>
        <c:scaling>
          <c:orientation val="minMax"/>
        </c:scaling>
        <c:delete val="1"/>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crossAx val="12958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Poppins" panose="00000500000000000000" pitchFamily="2" charset="0"/>
          <a:cs typeface="Poppins" panose="00000500000000000000"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10348858187589"/>
          <c:y val="2.821869488536155E-2"/>
          <c:w val="0.61188224352735798"/>
          <c:h val="0.8606349206349206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Baby boomers
(aged 59-64)</c:v>
                </c:pt>
                <c:pt idx="1">
                  <c:v>Gen X
(aged 40-58)</c:v>
                </c:pt>
                <c:pt idx="2">
                  <c:v>Millennials
(aged 26-39)</c:v>
                </c:pt>
                <c:pt idx="3">
                  <c:v>Gen Z
(aged 16-25)</c:v>
                </c:pt>
              </c:strCache>
            </c:strRef>
          </c:cat>
          <c:val>
            <c:numRef>
              <c:f>Sheet1!$B$2:$B$5</c:f>
              <c:numCache>
                <c:formatCode>##\%</c:formatCode>
                <c:ptCount val="4"/>
                <c:pt idx="0">
                  <c:v>10</c:v>
                </c:pt>
                <c:pt idx="1">
                  <c:v>15</c:v>
                </c:pt>
                <c:pt idx="2">
                  <c:v>21</c:v>
                </c:pt>
                <c:pt idx="3">
                  <c:v>18</c:v>
                </c:pt>
              </c:numCache>
            </c:numRef>
          </c:val>
          <c:extLst>
            <c:ext xmlns:c16="http://schemas.microsoft.com/office/drawing/2014/chart" uri="{C3380CC4-5D6E-409C-BE32-E72D297353CC}">
              <c16:uniqueId val="{00000000-7365-44D0-AD88-5BBB814746D7}"/>
            </c:ext>
          </c:extLst>
        </c:ser>
        <c:dLbls>
          <c:dLblPos val="inEnd"/>
          <c:showLegendKey val="0"/>
          <c:showVal val="1"/>
          <c:showCatName val="0"/>
          <c:showSerName val="0"/>
          <c:showPercent val="0"/>
          <c:showBubbleSize val="0"/>
        </c:dLbls>
        <c:gapWidth val="182"/>
        <c:axId val="129581903"/>
        <c:axId val="129582735"/>
      </c:barChart>
      <c:catAx>
        <c:axId val="12958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29582735"/>
        <c:crosses val="autoZero"/>
        <c:auto val="1"/>
        <c:lblAlgn val="ctr"/>
        <c:lblOffset val="100"/>
        <c:noMultiLvlLbl val="0"/>
      </c:catAx>
      <c:valAx>
        <c:axId val="129582735"/>
        <c:scaling>
          <c:orientation val="minMax"/>
        </c:scaling>
        <c:delete val="0"/>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58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10348858187589"/>
          <c:y val="2.821869488536155E-2"/>
          <c:w val="0.61188224352735798"/>
          <c:h val="0.86063492063492064"/>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Don't know/prefer not to say</c:v>
                </c:pt>
                <c:pt idx="1">
                  <c:v>High</c:v>
                </c:pt>
                <c:pt idx="2">
                  <c:v>Mid</c:v>
                </c:pt>
                <c:pt idx="3">
                  <c:v>Low</c:v>
                </c:pt>
              </c:strCache>
            </c:strRef>
          </c:cat>
          <c:val>
            <c:numRef>
              <c:f>Sheet1!$B$2:$B$5</c:f>
              <c:numCache>
                <c:formatCode>##\%</c:formatCode>
                <c:ptCount val="4"/>
                <c:pt idx="0">
                  <c:v>7</c:v>
                </c:pt>
                <c:pt idx="1">
                  <c:v>20</c:v>
                </c:pt>
                <c:pt idx="2">
                  <c:v>20</c:v>
                </c:pt>
                <c:pt idx="3">
                  <c:v>17</c:v>
                </c:pt>
              </c:numCache>
            </c:numRef>
          </c:val>
          <c:extLst>
            <c:ext xmlns:c16="http://schemas.microsoft.com/office/drawing/2014/chart" uri="{C3380CC4-5D6E-409C-BE32-E72D297353CC}">
              <c16:uniqueId val="{00000000-0989-45DE-8674-7CA30884DE5A}"/>
            </c:ext>
          </c:extLst>
        </c:ser>
        <c:dLbls>
          <c:dLblPos val="inEnd"/>
          <c:showLegendKey val="0"/>
          <c:showVal val="1"/>
          <c:showCatName val="0"/>
          <c:showSerName val="0"/>
          <c:showPercent val="0"/>
          <c:showBubbleSize val="0"/>
        </c:dLbls>
        <c:gapWidth val="182"/>
        <c:axId val="129581903"/>
        <c:axId val="129582735"/>
      </c:barChart>
      <c:catAx>
        <c:axId val="12958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crossAx val="129582735"/>
        <c:crosses val="autoZero"/>
        <c:auto val="1"/>
        <c:lblAlgn val="ctr"/>
        <c:lblOffset val="100"/>
        <c:noMultiLvlLbl val="0"/>
      </c:catAx>
      <c:valAx>
        <c:axId val="129582735"/>
        <c:scaling>
          <c:orientation val="minMax"/>
        </c:scaling>
        <c:delete val="0"/>
        <c:axPos val="b"/>
        <c:majorGridlines>
          <c:spPr>
            <a:ln w="9525" cap="flat" cmpd="sng" algn="ctr">
              <a:solidFill>
                <a:schemeClr val="tx1">
                  <a:lumMod val="15000"/>
                  <a:lumOff val="85000"/>
                </a:schemeClr>
              </a:solidFill>
              <a:round/>
            </a:ln>
            <a:effectLst/>
          </c:spPr>
        </c:majorGridlines>
        <c:numFmt formatCode="##\%"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58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0.74466</cdr:x>
      <cdr:y>0.76618</cdr:y>
    </cdr:from>
    <cdr:to>
      <cdr:x>0.82505</cdr:x>
      <cdr:y>0.82939</cdr:y>
    </cdr:to>
    <cdr:sp macro="" textlink="">
      <cdr:nvSpPr>
        <cdr:cNvPr id="4" name="TextBox 16">
          <a:extLst xmlns:a="http://schemas.openxmlformats.org/drawingml/2006/main">
            <a:ext uri="{FF2B5EF4-FFF2-40B4-BE49-F238E27FC236}">
              <a16:creationId xmlns:a16="http://schemas.microsoft.com/office/drawing/2014/main" id="{A52AD868-D28B-7ED1-5CBC-7082D8E77C36}"/>
            </a:ext>
          </a:extLst>
        </cdr:cNvPr>
        <cdr:cNvSpPr txBox="1"/>
      </cdr:nvSpPr>
      <cdr:spPr>
        <a:xfrm xmlns:a="http://schemas.openxmlformats.org/drawingml/2006/main">
          <a:off x="5025555" y="2984764"/>
          <a:ext cx="542538"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xmlns:a="http://schemas.openxmlformats.org/drawingml/2006/main">
          <a:pPr algn="l">
            <a:spcAft>
              <a:spcPts val="600"/>
            </a:spcAft>
          </a:pPr>
          <a:r>
            <a:rPr lang="en-GB" sz="1000" b="1" dirty="0">
              <a:solidFill>
                <a:schemeClr val="bg2"/>
              </a:solidFill>
              <a:latin typeface="Poppins" pitchFamily="2" charset="77"/>
              <a:cs typeface="Poppins" pitchFamily="2" charset="77"/>
            </a:rPr>
            <a:t>1.34</a:t>
          </a:r>
        </a:p>
      </cdr:txBody>
    </cdr:sp>
  </cdr:relSizeAnchor>
  <cdr:relSizeAnchor xmlns:cdr="http://schemas.openxmlformats.org/drawingml/2006/chartDrawing">
    <cdr:from>
      <cdr:x>0.68066</cdr:x>
      <cdr:y>0.84006</cdr:y>
    </cdr:from>
    <cdr:to>
      <cdr:x>0.76105</cdr:x>
      <cdr:y>0.90327</cdr:y>
    </cdr:to>
    <cdr:sp macro="" textlink="">
      <cdr:nvSpPr>
        <cdr:cNvPr id="5" name="TextBox 16">
          <a:extLst xmlns:a="http://schemas.openxmlformats.org/drawingml/2006/main">
            <a:ext uri="{FF2B5EF4-FFF2-40B4-BE49-F238E27FC236}">
              <a16:creationId xmlns:a16="http://schemas.microsoft.com/office/drawing/2014/main" id="{9328BC60-CF91-9843-338A-4E1E2FB56F06}"/>
            </a:ext>
          </a:extLst>
        </cdr:cNvPr>
        <cdr:cNvSpPr txBox="1"/>
      </cdr:nvSpPr>
      <cdr:spPr>
        <a:xfrm xmlns:a="http://schemas.openxmlformats.org/drawingml/2006/main">
          <a:off x="4593613" y="3272581"/>
          <a:ext cx="542538"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spcAft>
              <a:spcPts val="600"/>
            </a:spcAft>
          </a:pPr>
          <a:r>
            <a:rPr lang="en-GB" sz="1000" b="1" dirty="0">
              <a:solidFill>
                <a:schemeClr val="bg2"/>
              </a:solidFill>
              <a:latin typeface="Poppins" pitchFamily="2" charset="77"/>
              <a:cs typeface="Poppins" pitchFamily="2" charset="77"/>
            </a:rPr>
            <a:t>1.63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Tree>
    <p:extLst>
      <p:ext uri="{BB962C8B-B14F-4D97-AF65-F5344CB8AC3E}">
        <p14:creationId xmlns:p14="http://schemas.microsoft.com/office/powerpoint/2010/main" val="3738952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5996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8418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04701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850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kern="1200"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92369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07542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9995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kern="1200" dirty="0">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977530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endParaRPr dirty="0"/>
          </a:p>
        </p:txBody>
      </p:sp>
    </p:spTree>
    <p:extLst>
      <p:ext uri="{BB962C8B-B14F-4D97-AF65-F5344CB8AC3E}">
        <p14:creationId xmlns:p14="http://schemas.microsoft.com/office/powerpoint/2010/main" val="367123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44801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92822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26878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WHITE">
    <p:bg>
      <p:bgPr>
        <a:solidFill>
          <a:schemeClr val="tx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31550" y="1616214"/>
            <a:ext cx="10502003" cy="830997"/>
          </a:xfrm>
          <a:prstGeom prst="rect">
            <a:avLst/>
          </a:prstGeom>
        </p:spPr>
        <p:txBody>
          <a:bodyPr wrap="square" anchor="t">
            <a:spAutoFit/>
          </a:bodyPr>
          <a:lstStyle>
            <a:lvl1pPr algn="l">
              <a:lnSpc>
                <a:spcPct val="100000"/>
              </a:lnSpc>
              <a:defRPr sz="4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pic>
        <p:nvPicPr>
          <p:cNvPr id="3" name="Picture 2">
            <a:extLst>
              <a:ext uri="{FF2B5EF4-FFF2-40B4-BE49-F238E27FC236}">
                <a16:creationId xmlns:a16="http://schemas.microsoft.com/office/drawing/2014/main" id="{D0BBFB4B-57C8-344B-9181-662A17DBE2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738" y="5933858"/>
            <a:ext cx="1209674" cy="375979"/>
          </a:xfrm>
          <a:prstGeom prst="rect">
            <a:avLst/>
          </a:prstGeom>
        </p:spPr>
      </p:pic>
    </p:spTree>
    <p:extLst>
      <p:ext uri="{BB962C8B-B14F-4D97-AF65-F5344CB8AC3E}">
        <p14:creationId xmlns:p14="http://schemas.microsoft.com/office/powerpoint/2010/main" val="35651800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graphic 25s WHT">
    <p:bg>
      <p:bgPr>
        <a:solidFill>
          <a:schemeClr val="tx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60854" y="1922399"/>
            <a:ext cx="2249901" cy="4104000"/>
          </a:xfrm>
          <a:prstGeom prst="rect">
            <a:avLst/>
          </a:prstGeom>
        </p:spPr>
        <p:txBody>
          <a:bodyPr lIns="90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4" name="Content Placeholder 3">
            <a:extLst>
              <a:ext uri="{FF2B5EF4-FFF2-40B4-BE49-F238E27FC236}">
                <a16:creationId xmlns:a16="http://schemas.microsoft.com/office/drawing/2014/main" id="{B25BF984-B351-BF42-81E0-9375AAF75BE5}"/>
              </a:ext>
            </a:extLst>
          </p:cNvPr>
          <p:cNvSpPr>
            <a:spLocks noGrp="1"/>
          </p:cNvSpPr>
          <p:nvPr>
            <p:ph sz="quarter" idx="35" hasCustomPrompt="1"/>
          </p:nvPr>
        </p:nvSpPr>
        <p:spPr>
          <a:xfrm>
            <a:off x="3614907" y="1922399"/>
            <a:ext cx="2250000" cy="4104000"/>
          </a:xfrm>
          <a:prstGeom prst="rect">
            <a:avLst/>
          </a:prstGeom>
        </p:spPr>
        <p:txBody>
          <a:bodyPr lIns="90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7" name="Content Placeholder 3">
            <a:extLst>
              <a:ext uri="{FF2B5EF4-FFF2-40B4-BE49-F238E27FC236}">
                <a16:creationId xmlns:a16="http://schemas.microsoft.com/office/drawing/2014/main" id="{12CAF4A1-48F2-0A46-9C7B-4E6CE426E942}"/>
              </a:ext>
            </a:extLst>
          </p:cNvPr>
          <p:cNvSpPr>
            <a:spLocks noGrp="1"/>
          </p:cNvSpPr>
          <p:nvPr>
            <p:ph sz="quarter" idx="36" hasCustomPrompt="1"/>
          </p:nvPr>
        </p:nvSpPr>
        <p:spPr>
          <a:xfrm>
            <a:off x="6362661" y="1922399"/>
            <a:ext cx="2250000" cy="4104000"/>
          </a:xfrm>
          <a:prstGeom prst="rect">
            <a:avLst/>
          </a:prstGeom>
        </p:spPr>
        <p:txBody>
          <a:bodyPr lIns="90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8" name="Content Placeholder 3">
            <a:extLst>
              <a:ext uri="{FF2B5EF4-FFF2-40B4-BE49-F238E27FC236}">
                <a16:creationId xmlns:a16="http://schemas.microsoft.com/office/drawing/2014/main" id="{86676F69-C2CC-B643-9BAB-274A96D34F81}"/>
              </a:ext>
            </a:extLst>
          </p:cNvPr>
          <p:cNvSpPr>
            <a:spLocks noGrp="1"/>
          </p:cNvSpPr>
          <p:nvPr>
            <p:ph sz="quarter" idx="37" hasCustomPrompt="1"/>
          </p:nvPr>
        </p:nvSpPr>
        <p:spPr>
          <a:xfrm>
            <a:off x="9109019" y="1922399"/>
            <a:ext cx="2250000" cy="4104000"/>
          </a:xfrm>
          <a:prstGeom prst="rect">
            <a:avLst/>
          </a:prstGeom>
        </p:spPr>
        <p:txBody>
          <a:bodyPr lIns="90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9" name="Text Placeholder 2">
            <a:extLst>
              <a:ext uri="{FF2B5EF4-FFF2-40B4-BE49-F238E27FC236}">
                <a16:creationId xmlns:a16="http://schemas.microsoft.com/office/drawing/2014/main" id="{309D6751-FAD1-FE4E-A24B-D1FD6828F6F0}"/>
              </a:ext>
            </a:extLst>
          </p:cNvPr>
          <p:cNvSpPr>
            <a:spLocks noGrp="1"/>
          </p:cNvSpPr>
          <p:nvPr>
            <p:ph type="body" sz="quarter" idx="26" hasCustomPrompt="1"/>
          </p:nvPr>
        </p:nvSpPr>
        <p:spPr>
          <a:xfrm>
            <a:off x="860854" y="1454400"/>
            <a:ext cx="2249901"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3" name="Text Placeholder 2">
            <a:extLst>
              <a:ext uri="{FF2B5EF4-FFF2-40B4-BE49-F238E27FC236}">
                <a16:creationId xmlns:a16="http://schemas.microsoft.com/office/drawing/2014/main" id="{FB8F8E75-3852-DA47-816C-953A8F4E3731}"/>
              </a:ext>
            </a:extLst>
          </p:cNvPr>
          <p:cNvSpPr>
            <a:spLocks noGrp="1"/>
          </p:cNvSpPr>
          <p:nvPr>
            <p:ph type="body" sz="quarter" idx="39" hasCustomPrompt="1"/>
          </p:nvPr>
        </p:nvSpPr>
        <p:spPr>
          <a:xfrm>
            <a:off x="3611304" y="1454400"/>
            <a:ext cx="224990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20" name="Text Placeholder 2">
            <a:extLst>
              <a:ext uri="{FF2B5EF4-FFF2-40B4-BE49-F238E27FC236}">
                <a16:creationId xmlns:a16="http://schemas.microsoft.com/office/drawing/2014/main" id="{92D8B2BC-36F4-524F-B30A-99EE2F5E66C7}"/>
              </a:ext>
            </a:extLst>
          </p:cNvPr>
          <p:cNvSpPr>
            <a:spLocks noGrp="1"/>
          </p:cNvSpPr>
          <p:nvPr>
            <p:ph type="body" sz="quarter" idx="40" hasCustomPrompt="1"/>
          </p:nvPr>
        </p:nvSpPr>
        <p:spPr>
          <a:xfrm>
            <a:off x="6361755" y="1454400"/>
            <a:ext cx="224990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21" name="Text Placeholder 2">
            <a:extLst>
              <a:ext uri="{FF2B5EF4-FFF2-40B4-BE49-F238E27FC236}">
                <a16:creationId xmlns:a16="http://schemas.microsoft.com/office/drawing/2014/main" id="{385ACBD5-8B05-D447-A7B4-5054209C8EA1}"/>
              </a:ext>
            </a:extLst>
          </p:cNvPr>
          <p:cNvSpPr>
            <a:spLocks noGrp="1"/>
          </p:cNvSpPr>
          <p:nvPr>
            <p:ph type="body" sz="quarter" idx="41" hasCustomPrompt="1"/>
          </p:nvPr>
        </p:nvSpPr>
        <p:spPr>
          <a:xfrm>
            <a:off x="9106124" y="1454400"/>
            <a:ext cx="2246089"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22" name="Text Placeholder 3">
            <a:extLst>
              <a:ext uri="{FF2B5EF4-FFF2-40B4-BE49-F238E27FC236}">
                <a16:creationId xmlns:a16="http://schemas.microsoft.com/office/drawing/2014/main" id="{EFC2C496-96D8-9349-B8DD-FD4C0B60F60C}"/>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5" name="Text Placeholder 2">
            <a:extLst>
              <a:ext uri="{FF2B5EF4-FFF2-40B4-BE49-F238E27FC236}">
                <a16:creationId xmlns:a16="http://schemas.microsoft.com/office/drawing/2014/main" id="{059896EC-C1AD-F541-ADC3-E060CFBCDE08}"/>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16" name="TextBox 15">
            <a:extLst>
              <a:ext uri="{FF2B5EF4-FFF2-40B4-BE49-F238E27FC236}">
                <a16:creationId xmlns:a16="http://schemas.microsoft.com/office/drawing/2014/main" id="{D72C766F-D5BD-C9C7-6CFD-350E4D2EEA74}"/>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0466123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userDrawn="1">
          <p15:clr>
            <a:srgbClr val="FBAE40"/>
          </p15:clr>
        </p15:guide>
        <p15:guide id="11" pos="2335" userDrawn="1">
          <p15:clr>
            <a:srgbClr val="FBAE40"/>
          </p15:clr>
        </p15:guide>
        <p15:guide id="13" pos="1883" userDrawn="1">
          <p15:clr>
            <a:srgbClr val="FBAE40"/>
          </p15:clr>
        </p15:guide>
        <p15:guide id="15" pos="3613" userDrawn="1">
          <p15:clr>
            <a:srgbClr val="FBAE40"/>
          </p15:clr>
        </p15:guide>
        <p15:guide id="16" pos="4067" userDrawn="1">
          <p15:clr>
            <a:srgbClr val="FBAE40"/>
          </p15:clr>
        </p15:guide>
        <p15:guide id="18" pos="579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WHITE">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09893B-3094-EB4A-85A2-A9FCD18C143A}"/>
              </a:ext>
            </a:extLst>
          </p:cNvPr>
          <p:cNvSpPr>
            <a:spLocks noGrp="1"/>
          </p:cNvSpPr>
          <p:nvPr>
            <p:ph sz="quarter" idx="24" hasCustomPrompt="1"/>
          </p:nvPr>
        </p:nvSpPr>
        <p:spPr>
          <a:xfrm>
            <a:off x="839788" y="1323167"/>
            <a:ext cx="10512425" cy="4689605"/>
          </a:xfrm>
          <a:prstGeom prst="rect">
            <a:avLst/>
          </a:prstGeom>
        </p:spPr>
        <p:txBody>
          <a:bodyPr lIns="234000" tIns="180000" rIns="90000" anchor="ctr" anchorCtr="0"/>
          <a:lstStyle>
            <a:lvl1pPr algn="l">
              <a:defRPr sz="1100" b="0" i="0">
                <a:solidFill>
                  <a:schemeClr val="bg1"/>
                </a:solidFill>
                <a:latin typeface="Poppins" pitchFamily="2" charset="77"/>
                <a:cs typeface="Poppins" pitchFamily="2" charset="77"/>
              </a:defRPr>
            </a:lvl1pPr>
          </a:lstStyle>
          <a:p>
            <a:pPr lvl="0"/>
            <a:r>
              <a:rPr lang="en-GB" dirty="0"/>
              <a:t>Insert chart or table only</a:t>
            </a:r>
            <a:endParaRPr lang="en-US" dirty="0"/>
          </a:p>
        </p:txBody>
      </p:sp>
      <p:sp>
        <p:nvSpPr>
          <p:cNvPr id="7" name="Text Placeholder 3">
            <a:extLst>
              <a:ext uri="{FF2B5EF4-FFF2-40B4-BE49-F238E27FC236}">
                <a16:creationId xmlns:a16="http://schemas.microsoft.com/office/drawing/2014/main" id="{AD150460-E180-4349-9610-3D44B4160E99}"/>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8" name="Text Placeholder 2">
            <a:extLst>
              <a:ext uri="{FF2B5EF4-FFF2-40B4-BE49-F238E27FC236}">
                <a16:creationId xmlns:a16="http://schemas.microsoft.com/office/drawing/2014/main" id="{0FFEDDC3-57EE-BD45-89AC-F3FFA5A16003}"/>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5" name="TextBox 4">
            <a:extLst>
              <a:ext uri="{FF2B5EF4-FFF2-40B4-BE49-F238E27FC236}">
                <a16:creationId xmlns:a16="http://schemas.microsoft.com/office/drawing/2014/main" id="{0AB94275-1EC2-5245-C299-90CFE01C4A49}"/>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2361625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3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lking points">
    <p:bg>
      <p:bgPr>
        <a:solidFill>
          <a:schemeClr val="tx2"/>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60854" y="1922399"/>
            <a:ext cx="2249901" cy="4104000"/>
          </a:xfrm>
          <a:prstGeom prst="rect">
            <a:avLst/>
          </a:prstGeom>
        </p:spPr>
        <p:txBody>
          <a:bodyPr lIns="90000" tIns="46800" anchor="t"/>
          <a:lstStyle>
            <a:lvl1pPr algn="l">
              <a:spcAft>
                <a:spcPts val="600"/>
              </a:spcAft>
              <a:defRPr sz="1600" b="0" i="0">
                <a:solidFill>
                  <a:schemeClr val="bg1"/>
                </a:solidFill>
                <a:latin typeface="Poppins" pitchFamily="2" charset="77"/>
                <a:cs typeface="Poppins" pitchFamily="2" charset="77"/>
              </a:defRPr>
            </a:lvl1pPr>
          </a:lstStyle>
          <a:p>
            <a:pPr lvl="0"/>
            <a:r>
              <a:rPr lang="en-GB" dirty="0"/>
              <a:t>Insert text or graphic</a:t>
            </a:r>
            <a:endParaRPr lang="en-US" dirty="0"/>
          </a:p>
        </p:txBody>
      </p:sp>
      <p:sp>
        <p:nvSpPr>
          <p:cNvPr id="14" name="Content Placeholder 3">
            <a:extLst>
              <a:ext uri="{FF2B5EF4-FFF2-40B4-BE49-F238E27FC236}">
                <a16:creationId xmlns:a16="http://schemas.microsoft.com/office/drawing/2014/main" id="{B25BF984-B351-BF42-81E0-9375AAF75BE5}"/>
              </a:ext>
            </a:extLst>
          </p:cNvPr>
          <p:cNvSpPr>
            <a:spLocks noGrp="1"/>
          </p:cNvSpPr>
          <p:nvPr>
            <p:ph sz="quarter" idx="35" hasCustomPrompt="1"/>
          </p:nvPr>
        </p:nvSpPr>
        <p:spPr>
          <a:xfrm>
            <a:off x="3614907" y="1922399"/>
            <a:ext cx="2250000" cy="4104000"/>
          </a:xfrm>
          <a:prstGeom prst="rect">
            <a:avLst/>
          </a:prstGeom>
        </p:spPr>
        <p:txBody>
          <a:bodyPr lIns="90000" tIns="46800" anchor="t"/>
          <a:lstStyle>
            <a:lvl1pPr algn="l">
              <a:spcAft>
                <a:spcPts val="600"/>
              </a:spcAft>
              <a:defRPr sz="1600" b="0" i="0">
                <a:solidFill>
                  <a:schemeClr val="bg1"/>
                </a:solidFill>
                <a:latin typeface="Poppins" pitchFamily="2" charset="77"/>
                <a:cs typeface="Poppins" pitchFamily="2" charset="77"/>
              </a:defRPr>
            </a:lvl1pPr>
          </a:lstStyle>
          <a:p>
            <a:pPr lvl="0"/>
            <a:r>
              <a:rPr lang="en-GB" dirty="0"/>
              <a:t>Insert text or graphic</a:t>
            </a:r>
            <a:endParaRPr lang="en-US" dirty="0"/>
          </a:p>
        </p:txBody>
      </p:sp>
      <p:sp>
        <p:nvSpPr>
          <p:cNvPr id="17" name="Content Placeholder 3">
            <a:extLst>
              <a:ext uri="{FF2B5EF4-FFF2-40B4-BE49-F238E27FC236}">
                <a16:creationId xmlns:a16="http://schemas.microsoft.com/office/drawing/2014/main" id="{12CAF4A1-48F2-0A46-9C7B-4E6CE426E942}"/>
              </a:ext>
            </a:extLst>
          </p:cNvPr>
          <p:cNvSpPr>
            <a:spLocks noGrp="1"/>
          </p:cNvSpPr>
          <p:nvPr>
            <p:ph sz="quarter" idx="36" hasCustomPrompt="1"/>
          </p:nvPr>
        </p:nvSpPr>
        <p:spPr>
          <a:xfrm>
            <a:off x="6362661" y="1922399"/>
            <a:ext cx="2250000" cy="4104000"/>
          </a:xfrm>
          <a:prstGeom prst="rect">
            <a:avLst/>
          </a:prstGeom>
        </p:spPr>
        <p:txBody>
          <a:bodyPr lIns="90000" tIns="46800" anchor="t"/>
          <a:lstStyle>
            <a:lvl1pPr algn="l">
              <a:spcAft>
                <a:spcPts val="600"/>
              </a:spcAft>
              <a:defRPr sz="1600" b="0" i="0">
                <a:solidFill>
                  <a:schemeClr val="bg1"/>
                </a:solidFill>
                <a:latin typeface="Poppins" pitchFamily="2" charset="77"/>
                <a:cs typeface="Poppins" pitchFamily="2" charset="77"/>
              </a:defRPr>
            </a:lvl1pPr>
          </a:lstStyle>
          <a:p>
            <a:pPr lvl="0"/>
            <a:r>
              <a:rPr lang="en-GB" dirty="0"/>
              <a:t>Insert text or graphic</a:t>
            </a:r>
            <a:endParaRPr lang="en-US" dirty="0"/>
          </a:p>
        </p:txBody>
      </p:sp>
      <p:sp>
        <p:nvSpPr>
          <p:cNvPr id="18" name="Content Placeholder 3">
            <a:extLst>
              <a:ext uri="{FF2B5EF4-FFF2-40B4-BE49-F238E27FC236}">
                <a16:creationId xmlns:a16="http://schemas.microsoft.com/office/drawing/2014/main" id="{86676F69-C2CC-B643-9BAB-274A96D34F81}"/>
              </a:ext>
            </a:extLst>
          </p:cNvPr>
          <p:cNvSpPr>
            <a:spLocks noGrp="1"/>
          </p:cNvSpPr>
          <p:nvPr>
            <p:ph sz="quarter" idx="37" hasCustomPrompt="1"/>
          </p:nvPr>
        </p:nvSpPr>
        <p:spPr>
          <a:xfrm>
            <a:off x="9109019" y="1922399"/>
            <a:ext cx="2250000" cy="4104000"/>
          </a:xfrm>
          <a:prstGeom prst="rect">
            <a:avLst/>
          </a:prstGeom>
        </p:spPr>
        <p:txBody>
          <a:bodyPr lIns="90000" tIns="46800" anchor="t"/>
          <a:lstStyle>
            <a:lvl1pPr algn="l">
              <a:spcAft>
                <a:spcPts val="600"/>
              </a:spcAft>
              <a:defRPr sz="1600" b="0" i="0">
                <a:solidFill>
                  <a:schemeClr val="bg1"/>
                </a:solidFill>
                <a:latin typeface="Poppins" pitchFamily="2" charset="77"/>
                <a:cs typeface="Poppins" pitchFamily="2" charset="77"/>
              </a:defRPr>
            </a:lvl1pPr>
          </a:lstStyle>
          <a:p>
            <a:pPr lvl="0"/>
            <a:r>
              <a:rPr lang="en-GB" dirty="0"/>
              <a:t>Insert text or graphic</a:t>
            </a:r>
            <a:endParaRPr lang="en-US" dirty="0"/>
          </a:p>
        </p:txBody>
      </p:sp>
      <p:sp>
        <p:nvSpPr>
          <p:cNvPr id="22" name="Text Placeholder 3">
            <a:extLst>
              <a:ext uri="{FF2B5EF4-FFF2-40B4-BE49-F238E27FC236}">
                <a16:creationId xmlns:a16="http://schemas.microsoft.com/office/drawing/2014/main" id="{EFC2C496-96D8-9349-B8DD-FD4C0B60F60C}"/>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Tree>
    <p:extLst>
      <p:ext uri="{BB962C8B-B14F-4D97-AF65-F5344CB8AC3E}">
        <p14:creationId xmlns:p14="http://schemas.microsoft.com/office/powerpoint/2010/main" val="3210676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p15:clr>
            <a:srgbClr val="FBAE40"/>
          </p15:clr>
        </p15:guide>
        <p15:guide id="11" pos="2335">
          <p15:clr>
            <a:srgbClr val="FBAE40"/>
          </p15:clr>
        </p15:guide>
        <p15:guide id="13" pos="1883">
          <p15:clr>
            <a:srgbClr val="FBAE40"/>
          </p15:clr>
        </p15:guide>
        <p15:guide id="15" pos="3613">
          <p15:clr>
            <a:srgbClr val="FBAE40"/>
          </p15:clr>
        </p15:guide>
        <p15:guide id="16" pos="4067">
          <p15:clr>
            <a:srgbClr val="FBAE40"/>
          </p15:clr>
        </p15:guide>
        <p15:guide id="18" pos="579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1">
    <p:bg>
      <p:bgPr>
        <a:solidFill>
          <a:schemeClr val="accent1"/>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2" name="TextBox 1">
            <a:extLst>
              <a:ext uri="{FF2B5EF4-FFF2-40B4-BE49-F238E27FC236}">
                <a16:creationId xmlns:a16="http://schemas.microsoft.com/office/drawing/2014/main" id="{D1E2B737-70F2-102B-9DEE-CB5AEBA2EE47}"/>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20300029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MAGENTA">
    <p:bg>
      <p:bgPr>
        <a:solidFill>
          <a:schemeClr val="accent2"/>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2" name="TextBox 1">
            <a:extLst>
              <a:ext uri="{FF2B5EF4-FFF2-40B4-BE49-F238E27FC236}">
                <a16:creationId xmlns:a16="http://schemas.microsoft.com/office/drawing/2014/main" id="{1C46A7B3-E829-22F1-0F69-C62C0AAA597B}"/>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41300683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chemeClr val="accent3"/>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2" name="TextBox 1">
            <a:extLst>
              <a:ext uri="{FF2B5EF4-FFF2-40B4-BE49-F238E27FC236}">
                <a16:creationId xmlns:a16="http://schemas.microsoft.com/office/drawing/2014/main" id="{2AB138A2-EC05-DC8B-E48A-9E97F9295EDA}"/>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5522125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RPL">
    <p:bg>
      <p:bgPr>
        <a:solidFill>
          <a:schemeClr val="accent4"/>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2" name="TextBox 1">
            <a:extLst>
              <a:ext uri="{FF2B5EF4-FFF2-40B4-BE49-F238E27FC236}">
                <a16:creationId xmlns:a16="http://schemas.microsoft.com/office/drawing/2014/main" id="{A20075DB-AF6B-DA46-0903-BCC468F29125}"/>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852553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BLUE2">
    <p:bg>
      <p:bgPr>
        <a:solidFill>
          <a:schemeClr val="accent5"/>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2" name="TextBox 1">
            <a:extLst>
              <a:ext uri="{FF2B5EF4-FFF2-40B4-BE49-F238E27FC236}">
                <a16:creationId xmlns:a16="http://schemas.microsoft.com/office/drawing/2014/main" id="{BE606C05-00E9-BCD8-7281-86C53D68391A}"/>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31203855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6"/>
        </a:solid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92F02B7-8FB8-8144-9440-87C5958E21E5}"/>
              </a:ext>
            </a:extLst>
          </p:cNvPr>
          <p:cNvSpPr>
            <a:spLocks noGrp="1"/>
          </p:cNvSpPr>
          <p:nvPr>
            <p:ph type="body" sz="quarter" idx="13" hasCustomPrompt="1"/>
          </p:nvPr>
        </p:nvSpPr>
        <p:spPr>
          <a:xfrm>
            <a:off x="850210" y="1616214"/>
            <a:ext cx="10502003" cy="830997"/>
          </a:xfrm>
          <a:prstGeom prst="rect">
            <a:avLst/>
          </a:prstGeom>
        </p:spPr>
        <p:txBody>
          <a:bodyPr wrap="square" anchor="t">
            <a:spAutoFit/>
          </a:bodyPr>
          <a:lstStyle>
            <a:lvl1pPr algn="l">
              <a:lnSpc>
                <a:spcPct val="100000"/>
              </a:lnSpc>
              <a:defRPr sz="4800" b="1" i="0" spc="0" baseline="0">
                <a:solidFill>
                  <a:schemeClr val="tx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2" name="TextBox 1">
            <a:extLst>
              <a:ext uri="{FF2B5EF4-FFF2-40B4-BE49-F238E27FC236}">
                <a16:creationId xmlns:a16="http://schemas.microsoft.com/office/drawing/2014/main" id="{3BF39C46-CC82-2B22-0C02-609698A3605C}"/>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794317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text slide">
    <p:bg>
      <p:bgPr>
        <a:solidFill>
          <a:schemeClr val="tx2"/>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EFC2C496-96D8-9349-B8DD-FD4C0B60F60C}"/>
              </a:ext>
            </a:extLst>
          </p:cNvPr>
          <p:cNvSpPr>
            <a:spLocks noGrp="1"/>
          </p:cNvSpPr>
          <p:nvPr>
            <p:ph type="body" sz="quarter" idx="42" hasCustomPrompt="1"/>
          </p:nvPr>
        </p:nvSpPr>
        <p:spPr>
          <a:xfrm>
            <a:off x="836958" y="1813592"/>
            <a:ext cx="10502003" cy="888621"/>
          </a:xfrm>
          <a:prstGeom prst="rect">
            <a:avLst/>
          </a:prstGeom>
        </p:spPr>
        <p:txBody>
          <a:bodyPr wrap="square" anchor="t">
            <a:noAutofit/>
          </a:bodyPr>
          <a:lstStyle>
            <a:lvl1pPr algn="l">
              <a:lnSpc>
                <a:spcPct val="105000"/>
              </a:lnSpc>
              <a:defRPr sz="4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final slide text</a:t>
            </a:r>
          </a:p>
        </p:txBody>
      </p:sp>
      <p:sp>
        <p:nvSpPr>
          <p:cNvPr id="20" name="Content Placeholder 3">
            <a:extLst>
              <a:ext uri="{FF2B5EF4-FFF2-40B4-BE49-F238E27FC236}">
                <a16:creationId xmlns:a16="http://schemas.microsoft.com/office/drawing/2014/main" id="{4D24F584-3227-B946-B7FF-BCA9E7E58AA6}"/>
              </a:ext>
            </a:extLst>
          </p:cNvPr>
          <p:cNvSpPr>
            <a:spLocks noGrp="1"/>
          </p:cNvSpPr>
          <p:nvPr>
            <p:ph sz="quarter" idx="34" hasCustomPrompt="1"/>
          </p:nvPr>
        </p:nvSpPr>
        <p:spPr>
          <a:xfrm>
            <a:off x="908050" y="3650640"/>
            <a:ext cx="2520000" cy="1287923"/>
          </a:xfrm>
          <a:prstGeom prst="rect">
            <a:avLst/>
          </a:prstGeom>
        </p:spPr>
        <p:txBody>
          <a:bodyPr lIns="36000" tIns="46800" anchor="t"/>
          <a:lstStyle>
            <a:lvl1pPr algn="l">
              <a:lnSpc>
                <a:spcPct val="105000"/>
              </a:lnSpc>
              <a:spcAft>
                <a:spcPts val="300"/>
              </a:spcAft>
              <a:defRPr sz="1200" b="0" i="0">
                <a:solidFill>
                  <a:schemeClr val="bg1"/>
                </a:solidFill>
                <a:latin typeface="Poppins" pitchFamily="2" charset="77"/>
                <a:cs typeface="Poppins" pitchFamily="2" charset="77"/>
              </a:defRPr>
            </a:lvl1pPr>
          </a:lstStyle>
          <a:p>
            <a:pPr lvl="0"/>
            <a:r>
              <a:rPr lang="en-GB" dirty="0"/>
              <a:t>Insert text or graphic</a:t>
            </a:r>
            <a:endParaRPr lang="en-US" dirty="0"/>
          </a:p>
        </p:txBody>
      </p:sp>
      <p:sp>
        <p:nvSpPr>
          <p:cNvPr id="21" name="Content Placeholder 3">
            <a:extLst>
              <a:ext uri="{FF2B5EF4-FFF2-40B4-BE49-F238E27FC236}">
                <a16:creationId xmlns:a16="http://schemas.microsoft.com/office/drawing/2014/main" id="{4FCBF97E-EDC0-6740-A117-A6A92C58DD96}"/>
              </a:ext>
            </a:extLst>
          </p:cNvPr>
          <p:cNvSpPr>
            <a:spLocks noGrp="1"/>
          </p:cNvSpPr>
          <p:nvPr>
            <p:ph sz="quarter" idx="35" hasCustomPrompt="1"/>
          </p:nvPr>
        </p:nvSpPr>
        <p:spPr>
          <a:xfrm>
            <a:off x="4281205" y="3650639"/>
            <a:ext cx="2520000" cy="1287923"/>
          </a:xfrm>
          <a:prstGeom prst="rect">
            <a:avLst/>
          </a:prstGeom>
        </p:spPr>
        <p:txBody>
          <a:bodyPr lIns="36000" tIns="46800" anchor="t"/>
          <a:lstStyle>
            <a:lvl1pPr algn="l">
              <a:lnSpc>
                <a:spcPct val="105000"/>
              </a:lnSpc>
              <a:spcAft>
                <a:spcPts val="300"/>
              </a:spcAft>
              <a:defRPr sz="1200" b="0" i="0">
                <a:solidFill>
                  <a:schemeClr val="bg1"/>
                </a:solidFill>
                <a:latin typeface="Poppins" pitchFamily="2" charset="77"/>
                <a:cs typeface="Poppins" pitchFamily="2" charset="77"/>
              </a:defRPr>
            </a:lvl1pPr>
          </a:lstStyle>
          <a:p>
            <a:pPr lvl="0"/>
            <a:r>
              <a:rPr lang="en-GB" dirty="0"/>
              <a:t>Insert text or graphic</a:t>
            </a:r>
            <a:endParaRPr lang="en-US" dirty="0"/>
          </a:p>
        </p:txBody>
      </p:sp>
      <p:sp>
        <p:nvSpPr>
          <p:cNvPr id="23" name="Content Placeholder 3">
            <a:extLst>
              <a:ext uri="{FF2B5EF4-FFF2-40B4-BE49-F238E27FC236}">
                <a16:creationId xmlns:a16="http://schemas.microsoft.com/office/drawing/2014/main" id="{7E3310EE-6E46-214C-90DB-2DAAE4DA7DE6}"/>
              </a:ext>
            </a:extLst>
          </p:cNvPr>
          <p:cNvSpPr>
            <a:spLocks noGrp="1"/>
          </p:cNvSpPr>
          <p:nvPr>
            <p:ph sz="quarter" idx="36" hasCustomPrompt="1"/>
          </p:nvPr>
        </p:nvSpPr>
        <p:spPr>
          <a:xfrm>
            <a:off x="7654360" y="3650639"/>
            <a:ext cx="2520000" cy="1287923"/>
          </a:xfrm>
          <a:prstGeom prst="rect">
            <a:avLst/>
          </a:prstGeom>
        </p:spPr>
        <p:txBody>
          <a:bodyPr lIns="36000" tIns="46800" anchor="t"/>
          <a:lstStyle>
            <a:lvl1pPr algn="l">
              <a:lnSpc>
                <a:spcPct val="105000"/>
              </a:lnSpc>
              <a:spcAft>
                <a:spcPts val="300"/>
              </a:spcAft>
              <a:defRPr sz="1200" b="0" i="0">
                <a:solidFill>
                  <a:schemeClr val="bg1"/>
                </a:solidFill>
                <a:latin typeface="Poppins" pitchFamily="2" charset="77"/>
                <a:cs typeface="Poppins" pitchFamily="2" charset="77"/>
              </a:defRPr>
            </a:lvl1pPr>
          </a:lstStyle>
          <a:p>
            <a:pPr lvl="0"/>
            <a:r>
              <a:rPr lang="en-GB" dirty="0"/>
              <a:t>Insert text or graphic</a:t>
            </a:r>
            <a:endParaRPr lang="en-US" dirty="0"/>
          </a:p>
        </p:txBody>
      </p:sp>
      <p:sp>
        <p:nvSpPr>
          <p:cNvPr id="24" name="Text Placeholder 2">
            <a:extLst>
              <a:ext uri="{FF2B5EF4-FFF2-40B4-BE49-F238E27FC236}">
                <a16:creationId xmlns:a16="http://schemas.microsoft.com/office/drawing/2014/main" id="{0B2AB471-EFAF-7043-8D88-B4EA6EFD729F}"/>
              </a:ext>
            </a:extLst>
          </p:cNvPr>
          <p:cNvSpPr>
            <a:spLocks noGrp="1"/>
          </p:cNvSpPr>
          <p:nvPr>
            <p:ph type="body" sz="quarter" idx="26" hasCustomPrompt="1"/>
          </p:nvPr>
        </p:nvSpPr>
        <p:spPr>
          <a:xfrm>
            <a:off x="908050" y="3375992"/>
            <a:ext cx="2755900" cy="307777"/>
          </a:xfrm>
          <a:prstGeom prst="rect">
            <a:avLst/>
          </a:prstGeom>
        </p:spPr>
        <p:txBody>
          <a:bodyPr wrap="square" lIns="36000" anchor="t" anchorCtr="0">
            <a:spAutoFit/>
          </a:bodyPr>
          <a:lstStyle>
            <a:lvl1pPr>
              <a:defRPr lang="en-GB" sz="1400" b="1"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details text</a:t>
            </a:r>
          </a:p>
        </p:txBody>
      </p:sp>
      <p:sp>
        <p:nvSpPr>
          <p:cNvPr id="25" name="Text Placeholder 2">
            <a:extLst>
              <a:ext uri="{FF2B5EF4-FFF2-40B4-BE49-F238E27FC236}">
                <a16:creationId xmlns:a16="http://schemas.microsoft.com/office/drawing/2014/main" id="{B1126EB3-1677-9A41-B032-4649E004C339}"/>
              </a:ext>
            </a:extLst>
          </p:cNvPr>
          <p:cNvSpPr>
            <a:spLocks noGrp="1"/>
          </p:cNvSpPr>
          <p:nvPr>
            <p:ph type="body" sz="quarter" idx="43" hasCustomPrompt="1"/>
          </p:nvPr>
        </p:nvSpPr>
        <p:spPr>
          <a:xfrm>
            <a:off x="4280305" y="3375992"/>
            <a:ext cx="2755900" cy="307777"/>
          </a:xfrm>
          <a:prstGeom prst="rect">
            <a:avLst/>
          </a:prstGeom>
        </p:spPr>
        <p:txBody>
          <a:bodyPr wrap="square" lIns="36000" anchor="t" anchorCtr="0">
            <a:spAutoFit/>
          </a:bodyPr>
          <a:lstStyle>
            <a:lvl1pPr>
              <a:defRPr lang="en-GB" sz="1400" b="1"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details text</a:t>
            </a:r>
          </a:p>
        </p:txBody>
      </p:sp>
      <p:sp>
        <p:nvSpPr>
          <p:cNvPr id="26" name="Text Placeholder 2">
            <a:extLst>
              <a:ext uri="{FF2B5EF4-FFF2-40B4-BE49-F238E27FC236}">
                <a16:creationId xmlns:a16="http://schemas.microsoft.com/office/drawing/2014/main" id="{72DA6F75-0D21-4943-B8B0-A0815AF5576B}"/>
              </a:ext>
            </a:extLst>
          </p:cNvPr>
          <p:cNvSpPr>
            <a:spLocks noGrp="1"/>
          </p:cNvSpPr>
          <p:nvPr>
            <p:ph type="body" sz="quarter" idx="44" hasCustomPrompt="1"/>
          </p:nvPr>
        </p:nvSpPr>
        <p:spPr>
          <a:xfrm>
            <a:off x="7652560" y="3375992"/>
            <a:ext cx="2755900" cy="307777"/>
          </a:xfrm>
          <a:prstGeom prst="rect">
            <a:avLst/>
          </a:prstGeom>
        </p:spPr>
        <p:txBody>
          <a:bodyPr wrap="square" lIns="36000" anchor="t" anchorCtr="0">
            <a:spAutoFit/>
          </a:bodyPr>
          <a:lstStyle>
            <a:lvl1pPr>
              <a:defRPr lang="en-GB" sz="1400" b="1"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details text</a:t>
            </a:r>
          </a:p>
        </p:txBody>
      </p:sp>
      <p:sp>
        <p:nvSpPr>
          <p:cNvPr id="2" name="TextBox 1">
            <a:extLst>
              <a:ext uri="{FF2B5EF4-FFF2-40B4-BE49-F238E27FC236}">
                <a16:creationId xmlns:a16="http://schemas.microsoft.com/office/drawing/2014/main" id="{A3FA38EA-865C-7172-9150-F4F3FA401DCA}"/>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1778019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7" pos="3738" userDrawn="1">
          <p15:clr>
            <a:srgbClr val="FBAE40"/>
          </p15:clr>
        </p15:guide>
        <p15:guide id="8" pos="2106" userDrawn="1">
          <p15:clr>
            <a:srgbClr val="FBAE40"/>
          </p15:clr>
        </p15:guide>
        <p15:guide id="9" pos="5374" userDrawn="1">
          <p15:clr>
            <a:srgbClr val="FBAE40"/>
          </p15:clr>
        </p15:guide>
        <p15:guide id="10" pos="3940" userDrawn="1">
          <p15:clr>
            <a:srgbClr val="FBAE40"/>
          </p15:clr>
        </p15:guide>
        <p15:guide id="11" pos="2308" userDrawn="1">
          <p15:clr>
            <a:srgbClr val="FBAE40"/>
          </p15:clr>
        </p15:guide>
        <p15:guide id="12" pos="55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0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slid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65DC22-7125-2646-B3DC-356EB551FF5F}"/>
              </a:ext>
            </a:extLst>
          </p:cNvPr>
          <p:cNvSpPr/>
          <p:nvPr userDrawn="1"/>
        </p:nvSpPr>
        <p:spPr>
          <a:xfrm>
            <a:off x="10477850" y="6073629"/>
            <a:ext cx="243280" cy="36072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spcAft>
                <a:spcPts val="600"/>
              </a:spcAft>
            </a:pPr>
            <a:endParaRPr lang="en-US" sz="1400" dirty="0" err="1">
              <a:solidFill>
                <a:schemeClr val="tx1"/>
              </a:solidFill>
              <a:latin typeface="Poppins" pitchFamily="2" charset="77"/>
              <a:cs typeface="Poppins" pitchFamily="2" charset="77"/>
            </a:endParaRPr>
          </a:p>
        </p:txBody>
      </p:sp>
      <p:pic>
        <p:nvPicPr>
          <p:cNvPr id="4" name="Picture 3">
            <a:extLst>
              <a:ext uri="{FF2B5EF4-FFF2-40B4-BE49-F238E27FC236}">
                <a16:creationId xmlns:a16="http://schemas.microsoft.com/office/drawing/2014/main" id="{207EFA52-9664-F447-975C-FFBB5A10C3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91163" y="3241011"/>
            <a:ext cx="1209674" cy="375979"/>
          </a:xfrm>
          <a:prstGeom prst="rect">
            <a:avLst/>
          </a:prstGeom>
        </p:spPr>
      </p:pic>
    </p:spTree>
    <p:extLst>
      <p:ext uri="{BB962C8B-B14F-4D97-AF65-F5344CB8AC3E}">
        <p14:creationId xmlns:p14="http://schemas.microsoft.com/office/powerpoint/2010/main" val="7535166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alking points">
    <p:bg>
      <p:bgPr>
        <a:solidFill>
          <a:schemeClr val="bg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60854" y="1922399"/>
            <a:ext cx="2249901"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4" name="Content Placeholder 3">
            <a:extLst>
              <a:ext uri="{FF2B5EF4-FFF2-40B4-BE49-F238E27FC236}">
                <a16:creationId xmlns:a16="http://schemas.microsoft.com/office/drawing/2014/main" id="{B25BF984-B351-BF42-81E0-9375AAF75BE5}"/>
              </a:ext>
            </a:extLst>
          </p:cNvPr>
          <p:cNvSpPr>
            <a:spLocks noGrp="1"/>
          </p:cNvSpPr>
          <p:nvPr>
            <p:ph sz="quarter" idx="35" hasCustomPrompt="1"/>
          </p:nvPr>
        </p:nvSpPr>
        <p:spPr>
          <a:xfrm>
            <a:off x="3614907"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7" name="Content Placeholder 3">
            <a:extLst>
              <a:ext uri="{FF2B5EF4-FFF2-40B4-BE49-F238E27FC236}">
                <a16:creationId xmlns:a16="http://schemas.microsoft.com/office/drawing/2014/main" id="{12CAF4A1-48F2-0A46-9C7B-4E6CE426E942}"/>
              </a:ext>
            </a:extLst>
          </p:cNvPr>
          <p:cNvSpPr>
            <a:spLocks noGrp="1"/>
          </p:cNvSpPr>
          <p:nvPr>
            <p:ph sz="quarter" idx="36" hasCustomPrompt="1"/>
          </p:nvPr>
        </p:nvSpPr>
        <p:spPr>
          <a:xfrm>
            <a:off x="6362661"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sp>
        <p:nvSpPr>
          <p:cNvPr id="18" name="Content Placeholder 3">
            <a:extLst>
              <a:ext uri="{FF2B5EF4-FFF2-40B4-BE49-F238E27FC236}">
                <a16:creationId xmlns:a16="http://schemas.microsoft.com/office/drawing/2014/main" id="{86676F69-C2CC-B643-9BAB-274A96D34F81}"/>
              </a:ext>
            </a:extLst>
          </p:cNvPr>
          <p:cNvSpPr>
            <a:spLocks noGrp="1"/>
          </p:cNvSpPr>
          <p:nvPr>
            <p:ph sz="quarter" idx="37" hasCustomPrompt="1"/>
          </p:nvPr>
        </p:nvSpPr>
        <p:spPr>
          <a:xfrm>
            <a:off x="9109019" y="1922399"/>
            <a:ext cx="2250000" cy="4104000"/>
          </a:xfrm>
          <a:prstGeom prst="rect">
            <a:avLst/>
          </a:prstGeom>
        </p:spPr>
        <p:txBody>
          <a:bodyPr lIns="90000" tIns="46800" anchor="t"/>
          <a:lstStyle>
            <a:lvl1pPr algn="l">
              <a:lnSpc>
                <a:spcPts val="1700"/>
              </a:lnSpc>
              <a:spcAft>
                <a:spcPts val="600"/>
              </a:spcAft>
              <a:defRPr sz="1200" b="0" i="0">
                <a:solidFill>
                  <a:schemeClr val="tx1"/>
                </a:solidFill>
                <a:latin typeface="Poppins" pitchFamily="2" charset="77"/>
                <a:cs typeface="Poppins" pitchFamily="2" charset="77"/>
              </a:defRPr>
            </a:lvl1pPr>
          </a:lstStyle>
          <a:p>
            <a:pPr lvl="0"/>
            <a:r>
              <a:rPr lang="en-GB" dirty="0"/>
              <a:t>Insert text or graphic</a:t>
            </a:r>
            <a:endParaRPr lang="en-US" dirty="0"/>
          </a:p>
        </p:txBody>
      </p:sp>
      <p:cxnSp>
        <p:nvCxnSpPr>
          <p:cNvPr id="9" name="Straight Connector 8">
            <a:extLst>
              <a:ext uri="{FF2B5EF4-FFF2-40B4-BE49-F238E27FC236}">
                <a16:creationId xmlns:a16="http://schemas.microsoft.com/office/drawing/2014/main" id="{D9625821-FEA9-6B47-810C-4AED84F2EE74}"/>
              </a:ext>
            </a:extLst>
          </p:cNvPr>
          <p:cNvCxnSpPr>
            <a:cxnSpLocks/>
          </p:cNvCxnSpPr>
          <p:nvPr userDrawn="1"/>
        </p:nvCxnSpPr>
        <p:spPr>
          <a:xfrm>
            <a:off x="3356899" y="1989138"/>
            <a:ext cx="0" cy="4031999"/>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F7C48B-8085-344C-87EB-D450EFD2C80D}"/>
              </a:ext>
            </a:extLst>
          </p:cNvPr>
          <p:cNvCxnSpPr>
            <a:cxnSpLocks/>
          </p:cNvCxnSpPr>
          <p:nvPr userDrawn="1"/>
        </p:nvCxnSpPr>
        <p:spPr>
          <a:xfrm>
            <a:off x="6100099" y="1989138"/>
            <a:ext cx="0" cy="4031999"/>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7304DF-053F-434C-8C60-EDF83907AEE7}"/>
              </a:ext>
            </a:extLst>
          </p:cNvPr>
          <p:cNvCxnSpPr>
            <a:cxnSpLocks/>
          </p:cNvCxnSpPr>
          <p:nvPr userDrawn="1"/>
        </p:nvCxnSpPr>
        <p:spPr>
          <a:xfrm>
            <a:off x="8826365" y="1989138"/>
            <a:ext cx="0" cy="4031999"/>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12">
            <a:extLst>
              <a:ext uri="{FF2B5EF4-FFF2-40B4-BE49-F238E27FC236}">
                <a16:creationId xmlns:a16="http://schemas.microsoft.com/office/drawing/2014/main" id="{C8E2ECC4-3538-B745-BDB3-2552CC1CEE2E}"/>
              </a:ext>
            </a:extLst>
          </p:cNvPr>
          <p:cNvSpPr txBox="1">
            <a:spLocks/>
          </p:cNvSpPr>
          <p:nvPr userDrawn="1"/>
        </p:nvSpPr>
        <p:spPr>
          <a:xfrm>
            <a:off x="850210" y="709962"/>
            <a:ext cx="10502003" cy="6480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a:solidFill>
                  <a:schemeClr val="tx1"/>
                </a:solidFill>
                <a:latin typeface="Poppins" pitchFamily="2" charset="77"/>
                <a:cs typeface="Poppins" pitchFamily="2" charset="77"/>
              </a:rPr>
              <a:t>Talking points</a:t>
            </a:r>
            <a:endParaRPr lang="en-GB" sz="3200" b="1">
              <a:solidFill>
                <a:schemeClr val="tx1"/>
              </a:solidFill>
              <a:latin typeface="Poppins" pitchFamily="2" charset="77"/>
              <a:cs typeface="Poppins" pitchFamily="2" charset="77"/>
            </a:endParaRPr>
          </a:p>
        </p:txBody>
      </p:sp>
      <p:sp>
        <p:nvSpPr>
          <p:cNvPr id="20" name="TextBox 19">
            <a:extLst>
              <a:ext uri="{FF2B5EF4-FFF2-40B4-BE49-F238E27FC236}">
                <a16:creationId xmlns:a16="http://schemas.microsoft.com/office/drawing/2014/main" id="{5C7F39CF-7027-B732-38BC-3369A28B4B59}"/>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2241587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pos="5345">
          <p15:clr>
            <a:srgbClr val="FBAE40"/>
          </p15:clr>
        </p15:guide>
        <p15:guide id="11" pos="2335">
          <p15:clr>
            <a:srgbClr val="FBAE40"/>
          </p15:clr>
        </p15:guide>
        <p15:guide id="13" pos="1883">
          <p15:clr>
            <a:srgbClr val="FBAE40"/>
          </p15:clr>
        </p15:guide>
        <p15:guide id="15" pos="3613">
          <p15:clr>
            <a:srgbClr val="FBAE40"/>
          </p15:clr>
        </p15:guide>
        <p15:guide id="16" pos="4067">
          <p15:clr>
            <a:srgbClr val="FBAE40"/>
          </p15:clr>
        </p15:guide>
        <p15:guide id="18" pos="579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Explore more content slide">
    <p:bg>
      <p:bgPr>
        <a:solidFill>
          <a:schemeClr val="tx1"/>
        </a:solidFill>
        <a:effectLst/>
      </p:bgPr>
    </p:bg>
    <p:spTree>
      <p:nvGrpSpPr>
        <p:cNvPr id="1" name=""/>
        <p:cNvGrpSpPr/>
        <p:nvPr/>
      </p:nvGrpSpPr>
      <p:grpSpPr>
        <a:xfrm>
          <a:off x="0" y="0"/>
          <a:ext cx="0" cy="0"/>
          <a:chOff x="0" y="0"/>
          <a:chExt cx="0" cy="0"/>
        </a:xfrm>
      </p:grpSpPr>
      <p:pic>
        <p:nvPicPr>
          <p:cNvPr id="4" name="Picture 3" descr="A computer and a potted plant&#10;&#10;Description automatically generated with medium confidence">
            <a:extLst>
              <a:ext uri="{FF2B5EF4-FFF2-40B4-BE49-F238E27FC236}">
                <a16:creationId xmlns:a16="http://schemas.microsoft.com/office/drawing/2014/main" id="{3A0D29F0-008E-12C7-8341-F5FCEC8CA5E2}"/>
              </a:ext>
            </a:extLst>
          </p:cNvPr>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Text Placeholder 3">
            <a:extLst>
              <a:ext uri="{FF2B5EF4-FFF2-40B4-BE49-F238E27FC236}">
                <a16:creationId xmlns:a16="http://schemas.microsoft.com/office/drawing/2014/main" id="{CAB2554C-17BF-8D49-A2B6-72D31F47396D}"/>
              </a:ext>
            </a:extLst>
          </p:cNvPr>
          <p:cNvSpPr>
            <a:spLocks noGrp="1"/>
          </p:cNvSpPr>
          <p:nvPr>
            <p:ph type="body" sz="quarter" idx="43" hasCustomPrompt="1"/>
          </p:nvPr>
        </p:nvSpPr>
        <p:spPr>
          <a:xfrm>
            <a:off x="850210" y="781682"/>
            <a:ext cx="10502003" cy="888621"/>
          </a:xfrm>
          <a:prstGeom prst="rect">
            <a:avLst/>
          </a:prstGeom>
        </p:spPr>
        <p:txBody>
          <a:bodyPr wrap="square" anchor="t">
            <a:noAutofit/>
          </a:bodyPr>
          <a:lstStyle>
            <a:lvl1pPr algn="l">
              <a:lnSpc>
                <a:spcPct val="105000"/>
              </a:lnSpc>
              <a:defRPr sz="32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Explore more content</a:t>
            </a:r>
            <a:br>
              <a:rPr lang="en-GB" dirty="0"/>
            </a:br>
            <a:r>
              <a:rPr lang="en-GB" dirty="0"/>
              <a:t>on our platform</a:t>
            </a:r>
          </a:p>
        </p:txBody>
      </p:sp>
      <p:sp>
        <p:nvSpPr>
          <p:cNvPr id="3" name="TextBox 2">
            <a:extLst>
              <a:ext uri="{FF2B5EF4-FFF2-40B4-BE49-F238E27FC236}">
                <a16:creationId xmlns:a16="http://schemas.microsoft.com/office/drawing/2014/main" id="{76145A07-F032-BB0A-A75A-80DB66A242AE}"/>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tx1"/>
                </a:solidFill>
                <a:latin typeface="Poppins" pitchFamily="2" charset="77"/>
                <a:cs typeface="Poppins" pitchFamily="2" charset="77"/>
              </a:rPr>
              <a:t>‹#›</a:t>
            </a:fld>
            <a:endParaRPr lang="en-CY" sz="800" dirty="0" err="1">
              <a:solidFill>
                <a:schemeClr val="tx1"/>
              </a:solidFill>
              <a:latin typeface="Poppins" pitchFamily="2" charset="77"/>
              <a:cs typeface="Poppins" pitchFamily="2" charset="77"/>
            </a:endParaRPr>
          </a:p>
        </p:txBody>
      </p:sp>
    </p:spTree>
    <p:extLst>
      <p:ext uri="{BB962C8B-B14F-4D97-AF65-F5344CB8AC3E}">
        <p14:creationId xmlns:p14="http://schemas.microsoft.com/office/powerpoint/2010/main" val="12252806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7" pos="3727">
          <p15:clr>
            <a:srgbClr val="FBAE40"/>
          </p15:clr>
        </p15:guide>
        <p15:guide id="8" pos="2048">
          <p15:clr>
            <a:srgbClr val="FBAE40"/>
          </p15:clr>
        </p15:guide>
        <p15:guide id="9" pos="5405">
          <p15:clr>
            <a:srgbClr val="FBAE40"/>
          </p15:clr>
        </p15:guide>
        <p15:guide id="10" pos="3953">
          <p15:clr>
            <a:srgbClr val="FBAE40"/>
          </p15:clr>
        </p15:guide>
        <p15:guide id="11" pos="2275">
          <p15:clr>
            <a:srgbClr val="FBAE40"/>
          </p15:clr>
        </p15:guide>
        <p15:guide id="12" pos="5632">
          <p15:clr>
            <a:srgbClr val="FBAE40"/>
          </p15:clr>
        </p15:guide>
        <p15:guide id="13" orient="horz" pos="1502">
          <p15:clr>
            <a:srgbClr val="FBAE40"/>
          </p15:clr>
        </p15:guide>
        <p15:guide id="14" orient="horz" pos="2954">
          <p15:clr>
            <a:srgbClr val="FBAE40"/>
          </p15:clr>
        </p15:guide>
        <p15:guide id="15" orient="horz" pos="3498">
          <p15:clr>
            <a:srgbClr val="FBAE40"/>
          </p15:clr>
        </p15:guide>
        <p15:guide id="16" orient="horz" pos="31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s">
    <p:bg>
      <p:bgPr>
        <a:solidFill>
          <a:schemeClr val="tx2"/>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8467D6A-132B-1E41-AC14-8A80D590318B}"/>
              </a:ext>
            </a:extLst>
          </p:cNvPr>
          <p:cNvSpPr>
            <a:spLocks noGrp="1"/>
          </p:cNvSpPr>
          <p:nvPr>
            <p:ph type="body" sz="quarter" idx="31" hasCustomPrompt="1"/>
          </p:nvPr>
        </p:nvSpPr>
        <p:spPr>
          <a:xfrm>
            <a:off x="873125" y="1558925"/>
            <a:ext cx="533400" cy="3867150"/>
          </a:xfrm>
          <a:prstGeom prst="rect">
            <a:avLst/>
          </a:prstGeom>
        </p:spPr>
        <p:txBody>
          <a:bodyPr wrap="none"/>
          <a:lstStyle>
            <a:lvl1pPr>
              <a:spcAft>
                <a:spcPts val="800"/>
              </a:spcAft>
              <a:defRPr sz="1400" b="0" i="0">
                <a:latin typeface="Poppins" pitchFamily="2" charset="77"/>
                <a:cs typeface="Poppins" pitchFamily="2" charset="77"/>
              </a:defRPr>
            </a:lvl1pPr>
          </a:lstStyle>
          <a:p>
            <a:pPr lvl="0"/>
            <a:r>
              <a:rPr lang="en-GB" dirty="0"/>
              <a:t>00.</a:t>
            </a:r>
          </a:p>
          <a:p>
            <a:pPr lvl="0"/>
            <a:r>
              <a:rPr lang="en-GB" dirty="0"/>
              <a:t>00.</a:t>
            </a:r>
            <a:endParaRPr lang="en-US" dirty="0"/>
          </a:p>
        </p:txBody>
      </p:sp>
      <p:sp>
        <p:nvSpPr>
          <p:cNvPr id="12" name="Text Placeholder 10">
            <a:extLst>
              <a:ext uri="{FF2B5EF4-FFF2-40B4-BE49-F238E27FC236}">
                <a16:creationId xmlns:a16="http://schemas.microsoft.com/office/drawing/2014/main" id="{3A91D910-759C-404E-853D-4870FAE5FF30}"/>
              </a:ext>
            </a:extLst>
          </p:cNvPr>
          <p:cNvSpPr>
            <a:spLocks noGrp="1"/>
          </p:cNvSpPr>
          <p:nvPr>
            <p:ph type="body" sz="quarter" idx="32" hasCustomPrompt="1"/>
          </p:nvPr>
        </p:nvSpPr>
        <p:spPr>
          <a:xfrm>
            <a:off x="1514475" y="1558925"/>
            <a:ext cx="4321882" cy="3867150"/>
          </a:xfrm>
          <a:prstGeom prst="rect">
            <a:avLst/>
          </a:prstGeom>
        </p:spPr>
        <p:txBody>
          <a:bodyPr/>
          <a:lstStyle>
            <a:lvl1pPr>
              <a:spcAft>
                <a:spcPts val="800"/>
              </a:spcAft>
              <a:defRPr sz="1400" b="0" i="0">
                <a:latin typeface="Poppins" pitchFamily="2" charset="77"/>
                <a:cs typeface="Poppins" pitchFamily="2" charset="77"/>
              </a:defRPr>
            </a:lvl1pPr>
          </a:lstStyle>
          <a:p>
            <a:pPr lvl="0"/>
            <a:r>
              <a:rPr lang="en-GB" dirty="0"/>
              <a:t>Edit agenda/contents text</a:t>
            </a:r>
          </a:p>
        </p:txBody>
      </p:sp>
      <p:sp>
        <p:nvSpPr>
          <p:cNvPr id="9" name="Text Placeholder 13">
            <a:extLst>
              <a:ext uri="{FF2B5EF4-FFF2-40B4-BE49-F238E27FC236}">
                <a16:creationId xmlns:a16="http://schemas.microsoft.com/office/drawing/2014/main" id="{12486E07-727D-A445-AAE4-D15CF8DC00ED}"/>
              </a:ext>
            </a:extLst>
          </p:cNvPr>
          <p:cNvSpPr txBox="1">
            <a:spLocks/>
          </p:cNvSpPr>
          <p:nvPr userDrawn="1"/>
        </p:nvSpPr>
        <p:spPr>
          <a:xfrm>
            <a:off x="7172447"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Methodology</a:t>
            </a:r>
          </a:p>
        </p:txBody>
      </p:sp>
      <p:cxnSp>
        <p:nvCxnSpPr>
          <p:cNvPr id="10" name="Straight Connector 9">
            <a:extLst>
              <a:ext uri="{FF2B5EF4-FFF2-40B4-BE49-F238E27FC236}">
                <a16:creationId xmlns:a16="http://schemas.microsoft.com/office/drawing/2014/main" id="{4423AE00-A23C-B94A-8727-46013B0088F7}"/>
              </a:ext>
            </a:extLst>
          </p:cNvPr>
          <p:cNvCxnSpPr>
            <a:cxnSpLocks/>
          </p:cNvCxnSpPr>
          <p:nvPr userDrawn="1"/>
        </p:nvCxnSpPr>
        <p:spPr>
          <a:xfrm>
            <a:off x="6668515" y="688622"/>
            <a:ext cx="0" cy="5191645"/>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5777E1F3-D9D6-F144-A3C5-E732C1F6843C}"/>
              </a:ext>
            </a:extLst>
          </p:cNvPr>
          <p:cNvSpPr txBox="1">
            <a:spLocks/>
          </p:cNvSpPr>
          <p:nvPr userDrawn="1"/>
        </p:nvSpPr>
        <p:spPr>
          <a:xfrm>
            <a:off x="867510" y="562526"/>
            <a:ext cx="3614897" cy="648000"/>
          </a:xfrm>
          <a:prstGeom prst="rect">
            <a:avLst/>
          </a:prstGeom>
        </p:spPr>
        <p:txBody>
          <a:bodyPr wrap="square" anchor="t">
            <a:norm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28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Contents</a:t>
            </a:r>
          </a:p>
        </p:txBody>
      </p:sp>
      <p:sp>
        <p:nvSpPr>
          <p:cNvPr id="2" name="Text Placeholder 10">
            <a:extLst>
              <a:ext uri="{FF2B5EF4-FFF2-40B4-BE49-F238E27FC236}">
                <a16:creationId xmlns:a16="http://schemas.microsoft.com/office/drawing/2014/main" id="{CEEC4A98-F3A4-23FD-B180-CED118897BAF}"/>
              </a:ext>
            </a:extLst>
          </p:cNvPr>
          <p:cNvSpPr>
            <a:spLocks noGrp="1"/>
          </p:cNvSpPr>
          <p:nvPr>
            <p:ph type="body" sz="quarter" idx="33" hasCustomPrompt="1"/>
          </p:nvPr>
        </p:nvSpPr>
        <p:spPr>
          <a:xfrm>
            <a:off x="7172447" y="1558925"/>
            <a:ext cx="4067049" cy="3867150"/>
          </a:xfrm>
          <a:prstGeom prst="rect">
            <a:avLst/>
          </a:prstGeom>
        </p:spPr>
        <p:txBody>
          <a:bodyPr/>
          <a:lstStyle>
            <a:lvl1pPr>
              <a:spcAft>
                <a:spcPts val="800"/>
              </a:spcAft>
              <a:defRPr sz="1100" b="0" i="0">
                <a:latin typeface="Poppins" pitchFamily="2" charset="77"/>
                <a:cs typeface="Poppins" pitchFamily="2" charset="77"/>
              </a:defRPr>
            </a:lvl1pPr>
          </a:lstStyle>
          <a:p>
            <a:pPr lvl="0"/>
            <a:r>
              <a:rPr lang="en-GB" dirty="0"/>
              <a:t>Edit agenda/contents text</a:t>
            </a:r>
          </a:p>
        </p:txBody>
      </p:sp>
    </p:spTree>
    <p:extLst>
      <p:ext uri="{BB962C8B-B14F-4D97-AF65-F5344CB8AC3E}">
        <p14:creationId xmlns:p14="http://schemas.microsoft.com/office/powerpoint/2010/main" val="12158814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re Slide WHITE">
    <p:bg>
      <p:bgPr>
        <a:solidFill>
          <a:schemeClr val="tx1"/>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DF572631-6015-C340-A1EA-AA5785AF2F1F}"/>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8" name="Text Placeholder 2">
            <a:extLst>
              <a:ext uri="{FF2B5EF4-FFF2-40B4-BE49-F238E27FC236}">
                <a16:creationId xmlns:a16="http://schemas.microsoft.com/office/drawing/2014/main" id="{82013497-ADC9-A048-8AD0-051C878CE400}"/>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4" name="TextBox 3">
            <a:extLst>
              <a:ext uri="{FF2B5EF4-FFF2-40B4-BE49-F238E27FC236}">
                <a16:creationId xmlns:a16="http://schemas.microsoft.com/office/drawing/2014/main" id="{1A2ABE12-6A93-2A41-40A1-84A62BD94D42}"/>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4679232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graphic WHT">
    <p:bg>
      <p:bgPr>
        <a:solidFill>
          <a:schemeClr val="tx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09893B-3094-EB4A-85A2-A9FCD18C143A}"/>
              </a:ext>
            </a:extLst>
          </p:cNvPr>
          <p:cNvSpPr>
            <a:spLocks noGrp="1"/>
          </p:cNvSpPr>
          <p:nvPr>
            <p:ph sz="quarter" idx="24" hasCustomPrompt="1"/>
          </p:nvPr>
        </p:nvSpPr>
        <p:spPr>
          <a:xfrm>
            <a:off x="713763" y="1922400"/>
            <a:ext cx="10759551" cy="4104000"/>
          </a:xfrm>
          <a:prstGeom prst="rect">
            <a:avLst/>
          </a:prstGeom>
        </p:spPr>
        <p:txBody>
          <a:bodyPr lIns="234000" tIns="46800" rIns="90000" anchor="t" anchorCtr="0"/>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text or graphic</a:t>
            </a:r>
            <a:endParaRPr lang="en-US" dirty="0"/>
          </a:p>
        </p:txBody>
      </p:sp>
      <p:sp>
        <p:nvSpPr>
          <p:cNvPr id="11" name="Text Placeholder 2">
            <a:extLst>
              <a:ext uri="{FF2B5EF4-FFF2-40B4-BE49-F238E27FC236}">
                <a16:creationId xmlns:a16="http://schemas.microsoft.com/office/drawing/2014/main" id="{A469A502-4F63-0F4B-8CF9-9F73B1983536}"/>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9" name="Text Placeholder 3">
            <a:extLst>
              <a:ext uri="{FF2B5EF4-FFF2-40B4-BE49-F238E27FC236}">
                <a16:creationId xmlns:a16="http://schemas.microsoft.com/office/drawing/2014/main" id="{7DCE107A-3848-3945-8338-4109D7840D15}"/>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3" name="Text Placeholder 2">
            <a:extLst>
              <a:ext uri="{FF2B5EF4-FFF2-40B4-BE49-F238E27FC236}">
                <a16:creationId xmlns:a16="http://schemas.microsoft.com/office/drawing/2014/main" id="{AFC74AAE-BDBF-0345-A3E4-EE6648B5737B}"/>
              </a:ext>
            </a:extLst>
          </p:cNvPr>
          <p:cNvSpPr>
            <a:spLocks noGrp="1"/>
          </p:cNvSpPr>
          <p:nvPr>
            <p:ph type="body" sz="quarter" idx="26" hasCustomPrompt="1"/>
          </p:nvPr>
        </p:nvSpPr>
        <p:spPr>
          <a:xfrm>
            <a:off x="860855" y="1454400"/>
            <a:ext cx="728562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6" name="TextBox 5">
            <a:extLst>
              <a:ext uri="{FF2B5EF4-FFF2-40B4-BE49-F238E27FC236}">
                <a16:creationId xmlns:a16="http://schemas.microsoft.com/office/drawing/2014/main" id="{DF90708F-D237-8F6C-15DC-C97A3C67396F}"/>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6282037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graphic 50-50 WHT">
    <p:bg>
      <p:bgPr>
        <a:solidFill>
          <a:schemeClr val="tx1"/>
        </a:solidFill>
        <a:effectLst/>
      </p:bgPr>
    </p:bg>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D3DD9416-2318-3C4C-9A51-E58F7B3E2CA8}"/>
              </a:ext>
            </a:extLst>
          </p:cNvPr>
          <p:cNvSpPr>
            <a:spLocks noGrp="1"/>
          </p:cNvSpPr>
          <p:nvPr>
            <p:ph sz="quarter" idx="32" hasCustomPrompt="1"/>
          </p:nvPr>
        </p:nvSpPr>
        <p:spPr>
          <a:xfrm>
            <a:off x="713763" y="1920826"/>
            <a:ext cx="5177751" cy="4104000"/>
          </a:xfrm>
          <a:prstGeom prst="rect">
            <a:avLst/>
          </a:prstGeom>
        </p:spPr>
        <p:txBody>
          <a:bodyPr lIns="234000" tIns="46800" rIns="90000" anchor="t" anchorCtr="0"/>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text or graphic</a:t>
            </a:r>
            <a:endParaRPr lang="en-US" dirty="0"/>
          </a:p>
        </p:txBody>
      </p:sp>
      <p:sp>
        <p:nvSpPr>
          <p:cNvPr id="18" name="Content Placeholder 3">
            <a:extLst>
              <a:ext uri="{FF2B5EF4-FFF2-40B4-BE49-F238E27FC236}">
                <a16:creationId xmlns:a16="http://schemas.microsoft.com/office/drawing/2014/main" id="{B80AF6F4-9DB5-1E40-8FD7-A077302BCB72}"/>
              </a:ext>
            </a:extLst>
          </p:cNvPr>
          <p:cNvSpPr>
            <a:spLocks noGrp="1"/>
          </p:cNvSpPr>
          <p:nvPr>
            <p:ph sz="quarter" idx="33" hasCustomPrompt="1"/>
          </p:nvPr>
        </p:nvSpPr>
        <p:spPr>
          <a:xfrm>
            <a:off x="6229101" y="1920826"/>
            <a:ext cx="5249136" cy="4104000"/>
          </a:xfrm>
          <a:prstGeom prst="rect">
            <a:avLst/>
          </a:prstGeom>
        </p:spPr>
        <p:txBody>
          <a:bodyPr lIns="234000" tIns="46800" rIns="90000" anchor="t" anchorCtr="0"/>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text or graphic</a:t>
            </a:r>
            <a:endParaRPr lang="en-US" dirty="0"/>
          </a:p>
        </p:txBody>
      </p:sp>
      <p:sp>
        <p:nvSpPr>
          <p:cNvPr id="12" name="Text Placeholder 2">
            <a:extLst>
              <a:ext uri="{FF2B5EF4-FFF2-40B4-BE49-F238E27FC236}">
                <a16:creationId xmlns:a16="http://schemas.microsoft.com/office/drawing/2014/main" id="{2B2F2F08-2A85-E949-A19C-1C47098C0562}"/>
              </a:ext>
            </a:extLst>
          </p:cNvPr>
          <p:cNvSpPr>
            <a:spLocks noGrp="1"/>
          </p:cNvSpPr>
          <p:nvPr>
            <p:ph type="body" sz="quarter" idx="34" hasCustomPrompt="1"/>
          </p:nvPr>
        </p:nvSpPr>
        <p:spPr>
          <a:xfrm>
            <a:off x="6363753" y="1454400"/>
            <a:ext cx="5235145"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3" name="Text Placeholder 3">
            <a:extLst>
              <a:ext uri="{FF2B5EF4-FFF2-40B4-BE49-F238E27FC236}">
                <a16:creationId xmlns:a16="http://schemas.microsoft.com/office/drawing/2014/main" id="{2D192E0D-51D8-8741-8CF1-507B245282EF}"/>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5" name="Text Placeholder 2">
            <a:extLst>
              <a:ext uri="{FF2B5EF4-FFF2-40B4-BE49-F238E27FC236}">
                <a16:creationId xmlns:a16="http://schemas.microsoft.com/office/drawing/2014/main" id="{43AD4C3F-7EEC-714C-96F4-EB519A1B9E33}"/>
              </a:ext>
            </a:extLst>
          </p:cNvPr>
          <p:cNvSpPr>
            <a:spLocks noGrp="1"/>
          </p:cNvSpPr>
          <p:nvPr>
            <p:ph type="body" sz="quarter" idx="26" hasCustomPrompt="1"/>
          </p:nvPr>
        </p:nvSpPr>
        <p:spPr>
          <a:xfrm>
            <a:off x="860855" y="1454024"/>
            <a:ext cx="5235145"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1" name="Text Placeholder 2">
            <a:extLst>
              <a:ext uri="{FF2B5EF4-FFF2-40B4-BE49-F238E27FC236}">
                <a16:creationId xmlns:a16="http://schemas.microsoft.com/office/drawing/2014/main" id="{DAD00B27-46BC-494E-8C33-50E6A61ED150}"/>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8" name="TextBox 7">
            <a:extLst>
              <a:ext uri="{FF2B5EF4-FFF2-40B4-BE49-F238E27FC236}">
                <a16:creationId xmlns:a16="http://schemas.microsoft.com/office/drawing/2014/main" id="{5A0F250D-0E28-863C-2596-55FD520F76A5}"/>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2212017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7" userDrawn="1">
          <p15:clr>
            <a:srgbClr val="FBAE40"/>
          </p15:clr>
        </p15:guide>
        <p15:guide id="2" pos="361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graphic 70-30 WHT">
    <p:bg>
      <p:bgPr>
        <a:solidFill>
          <a:schemeClr val="tx1"/>
        </a:solidFill>
        <a:effectLst/>
      </p:bgPr>
    </p:bg>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180B4B64-6E63-0848-BA15-59D8E619C462}"/>
              </a:ext>
            </a:extLst>
          </p:cNvPr>
          <p:cNvSpPr>
            <a:spLocks noGrp="1"/>
          </p:cNvSpPr>
          <p:nvPr>
            <p:ph sz="quarter" idx="24" hasCustomPrompt="1"/>
          </p:nvPr>
        </p:nvSpPr>
        <p:spPr>
          <a:xfrm>
            <a:off x="839788" y="1922400"/>
            <a:ext cx="6946471"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text or graphic</a:t>
            </a:r>
            <a:endParaRPr lang="en-US" dirty="0"/>
          </a:p>
        </p:txBody>
      </p:sp>
      <p:sp>
        <p:nvSpPr>
          <p:cNvPr id="17" name="Content Placeholder 3">
            <a:extLst>
              <a:ext uri="{FF2B5EF4-FFF2-40B4-BE49-F238E27FC236}">
                <a16:creationId xmlns:a16="http://schemas.microsoft.com/office/drawing/2014/main" id="{0B9C2FAA-B3BA-CD4F-9534-EC7E429AE304}"/>
              </a:ext>
            </a:extLst>
          </p:cNvPr>
          <p:cNvSpPr>
            <a:spLocks noGrp="1"/>
          </p:cNvSpPr>
          <p:nvPr>
            <p:ph sz="quarter" idx="31" hasCustomPrompt="1"/>
          </p:nvPr>
        </p:nvSpPr>
        <p:spPr>
          <a:xfrm>
            <a:off x="8240842" y="1922400"/>
            <a:ext cx="3190746"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2" name="Text Placeholder 2">
            <a:extLst>
              <a:ext uri="{FF2B5EF4-FFF2-40B4-BE49-F238E27FC236}">
                <a16:creationId xmlns:a16="http://schemas.microsoft.com/office/drawing/2014/main" id="{BF556719-F805-F84E-BA12-561CB3871A33}"/>
              </a:ext>
            </a:extLst>
          </p:cNvPr>
          <p:cNvSpPr>
            <a:spLocks noGrp="1"/>
          </p:cNvSpPr>
          <p:nvPr>
            <p:ph type="body" sz="quarter" idx="26" hasCustomPrompt="1"/>
          </p:nvPr>
        </p:nvSpPr>
        <p:spPr>
          <a:xfrm>
            <a:off x="860855" y="1454400"/>
            <a:ext cx="6946470"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3" name="Text Placeholder 2">
            <a:extLst>
              <a:ext uri="{FF2B5EF4-FFF2-40B4-BE49-F238E27FC236}">
                <a16:creationId xmlns:a16="http://schemas.microsoft.com/office/drawing/2014/main" id="{BF2480FF-6D73-2246-BEA4-58B41C3B3606}"/>
              </a:ext>
            </a:extLst>
          </p:cNvPr>
          <p:cNvSpPr>
            <a:spLocks noGrp="1"/>
          </p:cNvSpPr>
          <p:nvPr>
            <p:ph type="body" sz="quarter" idx="32" hasCustomPrompt="1"/>
          </p:nvPr>
        </p:nvSpPr>
        <p:spPr>
          <a:xfrm>
            <a:off x="8259759" y="1454400"/>
            <a:ext cx="3181435"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5" name="Text Placeholder 3">
            <a:extLst>
              <a:ext uri="{FF2B5EF4-FFF2-40B4-BE49-F238E27FC236}">
                <a16:creationId xmlns:a16="http://schemas.microsoft.com/office/drawing/2014/main" id="{95075F09-559D-A845-A7DA-FFF2CCC12068}"/>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1" name="Text Placeholder 2">
            <a:extLst>
              <a:ext uri="{FF2B5EF4-FFF2-40B4-BE49-F238E27FC236}">
                <a16:creationId xmlns:a16="http://schemas.microsoft.com/office/drawing/2014/main" id="{4802500E-C4B1-2847-874C-484F8BF77BEB}"/>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8" name="TextBox 7">
            <a:extLst>
              <a:ext uri="{FF2B5EF4-FFF2-40B4-BE49-F238E27FC236}">
                <a16:creationId xmlns:a16="http://schemas.microsoft.com/office/drawing/2014/main" id="{0D12DC7B-0A19-48D6-70F0-90C0D1084359}"/>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3587024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257" userDrawn="1">
          <p15:clr>
            <a:srgbClr val="FBAE40"/>
          </p15:clr>
        </p15:guide>
        <p15:guide id="2" pos="480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graphic 30-70 WHT">
    <p:bg>
      <p:bgPr>
        <a:solidFill>
          <a:schemeClr val="tx1"/>
        </a:solidFill>
        <a:effectLst/>
      </p:bgPr>
    </p:bg>
    <p:spTree>
      <p:nvGrpSpPr>
        <p:cNvPr id="1" name=""/>
        <p:cNvGrpSpPr/>
        <p:nvPr/>
      </p:nvGrpSpPr>
      <p:grpSpPr>
        <a:xfrm>
          <a:off x="0" y="0"/>
          <a:ext cx="0" cy="0"/>
          <a:chOff x="0" y="0"/>
          <a:chExt cx="0" cy="0"/>
        </a:xfrm>
      </p:grpSpPr>
      <p:sp>
        <p:nvSpPr>
          <p:cNvPr id="17" name="Content Placeholder 3">
            <a:extLst>
              <a:ext uri="{FF2B5EF4-FFF2-40B4-BE49-F238E27FC236}">
                <a16:creationId xmlns:a16="http://schemas.microsoft.com/office/drawing/2014/main" id="{0B9C2FAA-B3BA-CD4F-9534-EC7E429AE304}"/>
              </a:ext>
            </a:extLst>
          </p:cNvPr>
          <p:cNvSpPr>
            <a:spLocks noGrp="1"/>
          </p:cNvSpPr>
          <p:nvPr>
            <p:ph sz="quarter" idx="31" hasCustomPrompt="1"/>
          </p:nvPr>
        </p:nvSpPr>
        <p:spPr>
          <a:xfrm>
            <a:off x="839788" y="1922400"/>
            <a:ext cx="3144837"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4" name="Content Placeholder 3">
            <a:extLst>
              <a:ext uri="{FF2B5EF4-FFF2-40B4-BE49-F238E27FC236}">
                <a16:creationId xmlns:a16="http://schemas.microsoft.com/office/drawing/2014/main" id="{180B4B64-6E63-0848-BA15-59D8E619C462}"/>
              </a:ext>
            </a:extLst>
          </p:cNvPr>
          <p:cNvSpPr>
            <a:spLocks noGrp="1"/>
          </p:cNvSpPr>
          <p:nvPr>
            <p:ph sz="quarter" idx="24" hasCustomPrompt="1"/>
          </p:nvPr>
        </p:nvSpPr>
        <p:spPr>
          <a:xfrm>
            <a:off x="4456253" y="1922400"/>
            <a:ext cx="6895960"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3" name="Text Placeholder 3">
            <a:extLst>
              <a:ext uri="{FF2B5EF4-FFF2-40B4-BE49-F238E27FC236}">
                <a16:creationId xmlns:a16="http://schemas.microsoft.com/office/drawing/2014/main" id="{593DF976-26C4-9944-9072-D2DACB610B1B}"/>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16" name="Text Placeholder 2">
            <a:extLst>
              <a:ext uri="{FF2B5EF4-FFF2-40B4-BE49-F238E27FC236}">
                <a16:creationId xmlns:a16="http://schemas.microsoft.com/office/drawing/2014/main" id="{3BBDD6DF-8FDB-2E40-BF4C-AC8BEBE4D7A5}"/>
              </a:ext>
            </a:extLst>
          </p:cNvPr>
          <p:cNvSpPr>
            <a:spLocks noGrp="1"/>
          </p:cNvSpPr>
          <p:nvPr>
            <p:ph type="body" sz="quarter" idx="26" hasCustomPrompt="1"/>
          </p:nvPr>
        </p:nvSpPr>
        <p:spPr>
          <a:xfrm>
            <a:off x="860855" y="1454400"/>
            <a:ext cx="3144837"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2" name="Text Placeholder 2">
            <a:extLst>
              <a:ext uri="{FF2B5EF4-FFF2-40B4-BE49-F238E27FC236}">
                <a16:creationId xmlns:a16="http://schemas.microsoft.com/office/drawing/2014/main" id="{116E8846-9EB3-8144-9867-5DDA8976832F}"/>
              </a:ext>
            </a:extLst>
          </p:cNvPr>
          <p:cNvSpPr>
            <a:spLocks noGrp="1"/>
          </p:cNvSpPr>
          <p:nvPr>
            <p:ph type="body" sz="quarter" idx="32" hasCustomPrompt="1"/>
          </p:nvPr>
        </p:nvSpPr>
        <p:spPr>
          <a:xfrm>
            <a:off x="4473379" y="1454400"/>
            <a:ext cx="690416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0" name="Text Placeholder 2">
            <a:extLst>
              <a:ext uri="{FF2B5EF4-FFF2-40B4-BE49-F238E27FC236}">
                <a16:creationId xmlns:a16="http://schemas.microsoft.com/office/drawing/2014/main" id="{311EF073-3B9B-104D-AA6F-2B44B7A3DBD3}"/>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8" name="TextBox 7">
            <a:extLst>
              <a:ext uri="{FF2B5EF4-FFF2-40B4-BE49-F238E27FC236}">
                <a16:creationId xmlns:a16="http://schemas.microsoft.com/office/drawing/2014/main" id="{A54A9C58-8C34-D94C-3135-EE36EC023C99}"/>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12522644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422" userDrawn="1">
          <p15:clr>
            <a:srgbClr val="FBAE40"/>
          </p15:clr>
        </p15:guide>
        <p15:guide id="2" pos="28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graphic 33s WHT">
    <p:bg>
      <p:bgPr>
        <a:solidFill>
          <a:schemeClr val="tx1"/>
        </a:solid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776F4123-D50A-9440-97DB-28E80086A796}"/>
              </a:ext>
            </a:extLst>
          </p:cNvPr>
          <p:cNvSpPr>
            <a:spLocks noGrp="1"/>
          </p:cNvSpPr>
          <p:nvPr>
            <p:ph sz="quarter" idx="34" hasCustomPrompt="1"/>
          </p:nvPr>
        </p:nvSpPr>
        <p:spPr>
          <a:xfrm>
            <a:off x="839788" y="1922399"/>
            <a:ext cx="3202823"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9" name="Content Placeholder 3">
            <a:extLst>
              <a:ext uri="{FF2B5EF4-FFF2-40B4-BE49-F238E27FC236}">
                <a16:creationId xmlns:a16="http://schemas.microsoft.com/office/drawing/2014/main" id="{7CDF9773-ECAE-B145-8ADD-9556302FC126}"/>
              </a:ext>
            </a:extLst>
          </p:cNvPr>
          <p:cNvSpPr>
            <a:spLocks noGrp="1"/>
          </p:cNvSpPr>
          <p:nvPr>
            <p:ph sz="quarter" idx="35" hasCustomPrompt="1"/>
          </p:nvPr>
        </p:nvSpPr>
        <p:spPr>
          <a:xfrm>
            <a:off x="4505387" y="1922399"/>
            <a:ext cx="3204000"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20" name="Content Placeholder 3">
            <a:extLst>
              <a:ext uri="{FF2B5EF4-FFF2-40B4-BE49-F238E27FC236}">
                <a16:creationId xmlns:a16="http://schemas.microsoft.com/office/drawing/2014/main" id="{4C0D6D18-1B76-B949-87EA-1424F615476D}"/>
              </a:ext>
            </a:extLst>
          </p:cNvPr>
          <p:cNvSpPr>
            <a:spLocks noGrp="1"/>
          </p:cNvSpPr>
          <p:nvPr>
            <p:ph sz="quarter" idx="36" hasCustomPrompt="1"/>
          </p:nvPr>
        </p:nvSpPr>
        <p:spPr>
          <a:xfrm>
            <a:off x="8179359" y="1922399"/>
            <a:ext cx="3198182" cy="4104000"/>
          </a:xfrm>
          <a:prstGeom prst="rect">
            <a:avLst/>
          </a:prstGeom>
        </p:spPr>
        <p:txBody>
          <a:bodyPr lIns="108000" tIns="46800" anchor="t"/>
          <a:lstStyle>
            <a:lvl1pPr algn="l">
              <a:spcAft>
                <a:spcPts val="600"/>
              </a:spcAft>
              <a:defRPr sz="1100" b="0" i="0">
                <a:solidFill>
                  <a:schemeClr val="bg1"/>
                </a:solidFill>
                <a:latin typeface="Poppins" pitchFamily="2" charset="77"/>
                <a:cs typeface="Poppins" pitchFamily="2" charset="77"/>
              </a:defRPr>
            </a:lvl1pPr>
          </a:lstStyle>
          <a:p>
            <a:pPr lvl="0"/>
            <a:r>
              <a:rPr lang="en-GB" dirty="0"/>
              <a:t>Insert chart, table or graphic</a:t>
            </a:r>
            <a:endParaRPr lang="en-US" dirty="0"/>
          </a:p>
        </p:txBody>
      </p:sp>
      <p:sp>
        <p:nvSpPr>
          <p:cNvPr id="13" name="Text Placeholder 2">
            <a:extLst>
              <a:ext uri="{FF2B5EF4-FFF2-40B4-BE49-F238E27FC236}">
                <a16:creationId xmlns:a16="http://schemas.microsoft.com/office/drawing/2014/main" id="{DE3A9763-B2B0-F541-A80C-DCD93B27E3F5}"/>
              </a:ext>
            </a:extLst>
          </p:cNvPr>
          <p:cNvSpPr>
            <a:spLocks noGrp="1"/>
          </p:cNvSpPr>
          <p:nvPr>
            <p:ph type="body" sz="quarter" idx="37" hasCustomPrompt="1"/>
          </p:nvPr>
        </p:nvSpPr>
        <p:spPr>
          <a:xfrm>
            <a:off x="4505387" y="1454400"/>
            <a:ext cx="3198183"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4" name="Text Placeholder 2">
            <a:extLst>
              <a:ext uri="{FF2B5EF4-FFF2-40B4-BE49-F238E27FC236}">
                <a16:creationId xmlns:a16="http://schemas.microsoft.com/office/drawing/2014/main" id="{C31EF396-89FE-8948-ABD1-AE39923E1338}"/>
              </a:ext>
            </a:extLst>
          </p:cNvPr>
          <p:cNvSpPr>
            <a:spLocks noGrp="1"/>
          </p:cNvSpPr>
          <p:nvPr>
            <p:ph type="body" sz="quarter" idx="38" hasCustomPrompt="1"/>
          </p:nvPr>
        </p:nvSpPr>
        <p:spPr>
          <a:xfrm>
            <a:off x="8179360" y="1454400"/>
            <a:ext cx="3198182"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7" name="Text Placeholder 3">
            <a:extLst>
              <a:ext uri="{FF2B5EF4-FFF2-40B4-BE49-F238E27FC236}">
                <a16:creationId xmlns:a16="http://schemas.microsoft.com/office/drawing/2014/main" id="{CF199BDA-E836-9C4B-A432-407C201E36F0}"/>
              </a:ext>
            </a:extLst>
          </p:cNvPr>
          <p:cNvSpPr>
            <a:spLocks noGrp="1"/>
          </p:cNvSpPr>
          <p:nvPr>
            <p:ph type="body" sz="quarter" idx="42" hasCustomPrompt="1"/>
          </p:nvPr>
        </p:nvSpPr>
        <p:spPr>
          <a:xfrm>
            <a:off x="850210" y="583498"/>
            <a:ext cx="10502003" cy="648000"/>
          </a:xfrm>
          <a:prstGeom prst="rect">
            <a:avLst/>
          </a:prstGeom>
        </p:spPr>
        <p:txBody>
          <a:bodyPr wrap="square" anchor="t">
            <a:normAutofit/>
          </a:bodyPr>
          <a:lstStyle>
            <a:lvl1pPr algn="l">
              <a:lnSpc>
                <a:spcPct val="105000"/>
              </a:lnSpc>
              <a:defRPr sz="2800" b="1" i="0" spc="0" baseline="0">
                <a:solidFill>
                  <a:schemeClr val="bg1"/>
                </a:solidFill>
                <a:latin typeface="Poppins" pitchFamily="2" charset="77"/>
                <a:cs typeface="Poppins" pitchFamily="2" charset="77"/>
              </a:defRPr>
            </a:lvl1pPr>
            <a:lvl2pPr>
              <a:defRPr b="1" i="0">
                <a:latin typeface="Faktum" panose="020B0003030202060203" pitchFamily="34" charset="0"/>
              </a:defRPr>
            </a:lvl2pPr>
            <a:lvl3pPr>
              <a:defRPr b="1" i="0">
                <a:latin typeface="Faktum" panose="020B0003030202060203" pitchFamily="34" charset="0"/>
              </a:defRPr>
            </a:lvl3pPr>
            <a:lvl4pPr>
              <a:defRPr b="1" i="0">
                <a:latin typeface="Faktum" panose="020B0003030202060203" pitchFamily="34" charset="0"/>
              </a:defRPr>
            </a:lvl4pPr>
            <a:lvl5pPr>
              <a:defRPr b="1" i="0">
                <a:latin typeface="Faktum" panose="020B0003030202060203" pitchFamily="34" charset="0"/>
              </a:defRPr>
            </a:lvl5pPr>
          </a:lstStyle>
          <a:p>
            <a:pPr lvl="0"/>
            <a:r>
              <a:rPr lang="en-GB" dirty="0"/>
              <a:t>Edit text</a:t>
            </a:r>
          </a:p>
        </p:txBody>
      </p:sp>
      <p:sp>
        <p:nvSpPr>
          <p:cNvPr id="21" name="Text Placeholder 2">
            <a:extLst>
              <a:ext uri="{FF2B5EF4-FFF2-40B4-BE49-F238E27FC236}">
                <a16:creationId xmlns:a16="http://schemas.microsoft.com/office/drawing/2014/main" id="{F218DBA2-DBB4-E444-BCDA-00C99E668DB7}"/>
              </a:ext>
            </a:extLst>
          </p:cNvPr>
          <p:cNvSpPr>
            <a:spLocks noGrp="1"/>
          </p:cNvSpPr>
          <p:nvPr>
            <p:ph type="body" sz="quarter" idx="26" hasCustomPrompt="1"/>
          </p:nvPr>
        </p:nvSpPr>
        <p:spPr>
          <a:xfrm>
            <a:off x="860856" y="1454400"/>
            <a:ext cx="3198184" cy="261610"/>
          </a:xfrm>
          <a:prstGeom prst="rect">
            <a:avLst/>
          </a:prstGeom>
        </p:spPr>
        <p:txBody>
          <a:bodyPr wrap="square" anchor="t" anchorCtr="0">
            <a:spAutoFit/>
          </a:bodyPr>
          <a:lstStyle>
            <a:lvl1pPr>
              <a:defRPr lang="en-GB" sz="1100" b="0" i="0" u="none" strike="noStrike" kern="1200" cap="none" dirty="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marR="0" lvl="0" algn="l" rtl="0">
              <a:lnSpc>
                <a:spcPct val="100000"/>
              </a:lnSpc>
              <a:spcBef>
                <a:spcPts val="0"/>
              </a:spcBef>
              <a:spcAft>
                <a:spcPts val="0"/>
              </a:spcAft>
              <a:buClr>
                <a:srgbClr val="000000"/>
              </a:buClr>
              <a:buFont typeface="Arial"/>
            </a:pPr>
            <a:r>
              <a:rPr lang="en-GB" dirty="0"/>
              <a:t>Edit graphic title text</a:t>
            </a:r>
          </a:p>
        </p:txBody>
      </p:sp>
      <p:sp>
        <p:nvSpPr>
          <p:cNvPr id="15" name="Text Placeholder 2">
            <a:extLst>
              <a:ext uri="{FF2B5EF4-FFF2-40B4-BE49-F238E27FC236}">
                <a16:creationId xmlns:a16="http://schemas.microsoft.com/office/drawing/2014/main" id="{40AE4808-BE25-144A-8F5E-B237CDDEAA2B}"/>
              </a:ext>
            </a:extLst>
          </p:cNvPr>
          <p:cNvSpPr>
            <a:spLocks noGrp="1"/>
          </p:cNvSpPr>
          <p:nvPr>
            <p:ph type="body" sz="quarter" idx="25" hasCustomPrompt="1"/>
          </p:nvPr>
        </p:nvSpPr>
        <p:spPr>
          <a:xfrm>
            <a:off x="863894" y="6178900"/>
            <a:ext cx="10609420" cy="200055"/>
          </a:xfrm>
          <a:prstGeom prst="rect">
            <a:avLst/>
          </a:prstGeom>
        </p:spPr>
        <p:txBody>
          <a:bodyPr wrap="square" anchor="b">
            <a:spAutoFit/>
          </a:bodyPr>
          <a:lstStyle>
            <a:lvl1pPr>
              <a:defRPr lang="en-GB" sz="700" b="0" i="0" u="none" strike="noStrike" kern="1200" cap="none" dirty="0" smtClean="0">
                <a:solidFill>
                  <a:schemeClr val="bg1"/>
                </a:solidFill>
                <a:latin typeface="Poppins" pitchFamily="2" charset="77"/>
                <a:ea typeface="+mn-ea"/>
                <a:cs typeface="Poppins" pitchFamily="2" charset="77"/>
                <a:sym typeface="Arial"/>
              </a:defRPr>
            </a:lvl1pPr>
            <a:lvl2pPr>
              <a:defRPr lang="en-GB" sz="800" b="0" i="0" u="none" strike="noStrike" kern="1200" cap="none" dirty="0" smtClean="0">
                <a:solidFill>
                  <a:schemeClr val="tx1"/>
                </a:solidFill>
                <a:latin typeface="Faktum" panose="020B0003030202060203" pitchFamily="34" charset="0"/>
                <a:ea typeface="+mn-ea"/>
                <a:cs typeface="+mn-cs"/>
                <a:sym typeface="Arial"/>
              </a:defRPr>
            </a:lvl2pPr>
            <a:lvl3pPr>
              <a:defRPr lang="en-GB" sz="800" b="0" i="0" u="none" strike="noStrike" kern="1200" cap="none" dirty="0" smtClean="0">
                <a:solidFill>
                  <a:schemeClr val="tx1"/>
                </a:solidFill>
                <a:latin typeface="Faktum" panose="020B0003030202060203" pitchFamily="34" charset="0"/>
                <a:ea typeface="+mn-ea"/>
                <a:cs typeface="+mn-cs"/>
                <a:sym typeface="Arial"/>
              </a:defRPr>
            </a:lvl3pPr>
            <a:lvl4pPr>
              <a:defRPr lang="en-GB" sz="800" b="0" i="0" u="none" strike="noStrike" kern="1200" cap="none" dirty="0" smtClean="0">
                <a:solidFill>
                  <a:schemeClr val="tx1"/>
                </a:solidFill>
                <a:latin typeface="Faktum" panose="020B0003030202060203" pitchFamily="34" charset="0"/>
                <a:ea typeface="+mn-ea"/>
                <a:cs typeface="+mn-cs"/>
                <a:sym typeface="Arial"/>
              </a:defRPr>
            </a:lvl4pPr>
            <a:lvl5pPr>
              <a:defRPr lang="en-US" sz="800" b="0" i="0" u="none" strike="noStrike" kern="1200" cap="none" dirty="0">
                <a:solidFill>
                  <a:schemeClr val="tx1"/>
                </a:solidFill>
                <a:latin typeface="Faktum" panose="020B0003030202060203" pitchFamily="34" charset="0"/>
                <a:ea typeface="+mn-ea"/>
                <a:cs typeface="+mn-cs"/>
                <a:sym typeface="Arial"/>
              </a:defRPr>
            </a:lvl5pPr>
          </a:lstStyle>
          <a:p>
            <a:pPr lvl="0"/>
            <a:r>
              <a:rPr lang="en-GB" dirty="0"/>
              <a:t>Source text</a:t>
            </a:r>
          </a:p>
        </p:txBody>
      </p:sp>
      <p:sp>
        <p:nvSpPr>
          <p:cNvPr id="10" name="TextBox 9">
            <a:extLst>
              <a:ext uri="{FF2B5EF4-FFF2-40B4-BE49-F238E27FC236}">
                <a16:creationId xmlns:a16="http://schemas.microsoft.com/office/drawing/2014/main" id="{8C5A0A15-5D3B-B9A4-75CB-8F7E408F9BEA}"/>
              </a:ext>
            </a:extLst>
          </p:cNvPr>
          <p:cNvSpPr txBox="1"/>
          <p:nvPr userDrawn="1"/>
        </p:nvSpPr>
        <p:spPr>
          <a:xfrm>
            <a:off x="11542029" y="6154676"/>
            <a:ext cx="423893" cy="215444"/>
          </a:xfrm>
          <a:prstGeom prst="rect">
            <a:avLst/>
          </a:prstGeom>
          <a:noFill/>
        </p:spPr>
        <p:txBody>
          <a:bodyPr wrap="square" rtlCol="0">
            <a:spAutoFit/>
          </a:bodyPr>
          <a:lstStyle/>
          <a:p>
            <a:pPr algn="l">
              <a:spcAft>
                <a:spcPts val="600"/>
              </a:spcAft>
            </a:pPr>
            <a:fld id="{53342259-2640-6B49-9C94-68F55E0D261D}" type="slidenum">
              <a:rPr lang="en-CY" sz="800" smtClean="0">
                <a:solidFill>
                  <a:schemeClr val="bg2">
                    <a:lumMod val="60000"/>
                    <a:lumOff val="40000"/>
                  </a:schemeClr>
                </a:solidFill>
                <a:latin typeface="Poppins" pitchFamily="2" charset="77"/>
                <a:cs typeface="Poppins" pitchFamily="2" charset="77"/>
              </a:rPr>
              <a:t>‹#›</a:t>
            </a:fld>
            <a:endParaRPr lang="en-CY" sz="800" dirty="0" err="1">
              <a:solidFill>
                <a:schemeClr val="bg2">
                  <a:lumMod val="60000"/>
                  <a:lumOff val="40000"/>
                </a:schemeClr>
              </a:solidFill>
              <a:latin typeface="Poppins" pitchFamily="2" charset="77"/>
              <a:cs typeface="Poppins" pitchFamily="2" charset="77"/>
            </a:endParaRPr>
          </a:p>
        </p:txBody>
      </p:sp>
    </p:spTree>
    <p:extLst>
      <p:ext uri="{BB962C8B-B14F-4D97-AF65-F5344CB8AC3E}">
        <p14:creationId xmlns:p14="http://schemas.microsoft.com/office/powerpoint/2010/main" val="20107483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pos="2460" userDrawn="1">
          <p15:clr>
            <a:srgbClr val="FBAE40"/>
          </p15:clr>
        </p15:guide>
        <p15:guide id="6" pos="4768" userDrawn="1">
          <p15:clr>
            <a:srgbClr val="FBAE40"/>
          </p15:clr>
        </p15:guide>
        <p15:guide id="7" pos="2910" userDrawn="1">
          <p15:clr>
            <a:srgbClr val="FBAE40"/>
          </p15:clr>
        </p15:guide>
        <p15:guide id="8" pos="52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02377715"/>
      </p:ext>
    </p:extLst>
  </p:cSld>
  <p:clrMap bg1="lt1" tx1="dk1" bg2="dk2" tx2="lt2" accent1="accent1" accent2="accent2" accent3="accent3" accent4="accent4" accent5="accent5" accent6="accent6" hlink="hlink" folHlink="folHlink"/>
  <p:sldLayoutIdLst>
    <p:sldLayoutId id="2147483821" r:id="rId1"/>
    <p:sldLayoutId id="2147483828" r:id="rId2"/>
    <p:sldLayoutId id="2147483838" r:id="rId3"/>
    <p:sldLayoutId id="2147483813" r:id="rId4"/>
    <p:sldLayoutId id="2147483814" r:id="rId5"/>
    <p:sldLayoutId id="2147483815" r:id="rId6"/>
    <p:sldLayoutId id="2147483816" r:id="rId7"/>
    <p:sldLayoutId id="2147483817" r:id="rId8"/>
    <p:sldLayoutId id="2147483818" r:id="rId9"/>
    <p:sldLayoutId id="2147483819" r:id="rId10"/>
    <p:sldLayoutId id="2147483829" r:id="rId11"/>
    <p:sldLayoutId id="2147483834" r:id="rId12"/>
    <p:sldLayoutId id="2147483822" r:id="rId13"/>
    <p:sldLayoutId id="2147483823" r:id="rId14"/>
    <p:sldLayoutId id="2147483824" r:id="rId15"/>
    <p:sldLayoutId id="2147483825" r:id="rId16"/>
    <p:sldLayoutId id="2147483826" r:id="rId17"/>
    <p:sldLayoutId id="2147483827" r:id="rId18"/>
    <p:sldLayoutId id="2147483833" r:id="rId19"/>
    <p:sldLayoutId id="2147483830" r:id="rId20"/>
    <p:sldLayoutId id="2147483836" r:id="rId21"/>
    <p:sldLayoutId id="2147483837" r:id="rId22"/>
  </p:sldLayoutIdLst>
  <p:hf sldNum="0"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4" pos="7080" userDrawn="1">
          <p15:clr>
            <a:srgbClr val="F26B43"/>
          </p15:clr>
        </p15:guide>
        <p15:guide id="25" orient="horz" pos="2160" userDrawn="1">
          <p15:clr>
            <a:srgbClr val="F26B43"/>
          </p15:clr>
        </p15:guide>
        <p15:guide id="26" pos="600" userDrawn="1">
          <p15:clr>
            <a:srgbClr val="F26B43"/>
          </p15:clr>
        </p15:guide>
        <p15:guide id="27" pos="3840" userDrawn="1">
          <p15:clr>
            <a:srgbClr val="F26B43"/>
          </p15:clr>
        </p15:guide>
        <p15:guide id="28" orient="horz" pos="3975" userDrawn="1">
          <p15:clr>
            <a:srgbClr val="F26B43"/>
          </p15:clr>
        </p15:guide>
        <p15:guide id="29" orient="horz" pos="1253" userDrawn="1">
          <p15:clr>
            <a:srgbClr val="F26B43"/>
          </p15:clr>
        </p15:guide>
        <p15:guide id="30" orient="horz" pos="3690" userDrawn="1">
          <p15:clr>
            <a:srgbClr val="F26B43"/>
          </p15:clr>
        </p15:guide>
        <p15:guide id="31" orient="horz" pos="3350" userDrawn="1">
          <p15:clr>
            <a:srgbClr val="F26B43"/>
          </p15:clr>
        </p15:guide>
        <p15:guide id="34" orient="horz" pos="91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bit.ly/3G5mJ9F" TargetMode="External"/><Relationship Id="rId2" Type="http://schemas.openxmlformats.org/officeDocument/2006/relationships/chart" Target="../charts/chart4.xml"/><Relationship Id="rId1" Type="http://schemas.openxmlformats.org/officeDocument/2006/relationships/slideLayout" Target="../slideLayouts/slideLayout7.xml"/><Relationship Id="rId6" Type="http://schemas.openxmlformats.org/officeDocument/2006/relationships/hyperlink" Target="https://bit.ly/3Uw0Pk4" TargetMode="External"/><Relationship Id="rId5" Type="http://schemas.openxmlformats.org/officeDocument/2006/relationships/chart" Target="../charts/chart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bit.ly/3G5mJ9F" TargetMode="Externa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hyperlink" Target="https://www.zilch.com/news/survey-bnpl-has-consumers-confused-43-believe-bnpl-companies-make-money-on-the-interest-they-collect/" TargetMode="External"/><Relationship Id="rId7"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bit.ly/3NUOFyZ" TargetMode="External"/><Relationship Id="rId5" Type="http://schemas.openxmlformats.org/officeDocument/2006/relationships/image" Target="../media/image5.png"/><Relationship Id="rId4" Type="http://schemas.openxmlformats.org/officeDocument/2006/relationships/hyperlink" Target="https://bit.ly/3USfju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theguardian.com/business/2022/oct/03/its-just-so-easy-isnt-it-how-buy-now-pay-later-can-leave-britons-struggling-with-debt" TargetMode="External"/><Relationship Id="rId7"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bit.ly/3UvIbc6" TargetMode="External"/><Relationship Id="rId4" Type="http://schemas.openxmlformats.org/officeDocument/2006/relationships/hyperlink" Target="https://zip.co/us/merchant-hub/retail-insights/why-ecommerce-retailers-should-consider-multiple-buy-now-pay-later-provider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bit.ly/3tkNcIz"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chart" Target="../charts/chart1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https://thespinoff.co.nz/business/02-11-2022/farewell-to-the-unlimited-freedom-of-buy-now-pay-later-scheme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12.xml"/><Relationship Id="rId5" Type="http://schemas.openxmlformats.org/officeDocument/2006/relationships/image" Target="../media/image5.png"/><Relationship Id="rId4" Type="http://schemas.openxmlformats.org/officeDocument/2006/relationships/hyperlink" Target="https://bit.ly/3UPbZQY"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log.gwi.com/marketing/millennial-stats-for-marketers/" TargetMode="External"/><Relationship Id="rId7"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hyperlink" Target="https://bit.ly/3tjYtsP" TargetMode="External"/><Relationship Id="rId4" Type="http://schemas.openxmlformats.org/officeDocument/2006/relationships/hyperlink" Target="https://rightmetric.co/insight-library/7-ways-klarna-is-capturing-the-gen-z-and-millennial-market-on-instagra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bit.ly/3UB3LfC"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hart" Target="../charts/chart1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hyperlink" Target="https://bit.ly/3WVYBvU" TargetMode="External"/><Relationship Id="rId4" Type="http://schemas.openxmlformats.org/officeDocument/2006/relationships/hyperlink" Target="https://www.convenience.org/Media/Daily/2022/Sep/2/1-Buy-Now-Pay-Later-for-Groceries_Paymen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lconnell@globalwebindex.com" TargetMode="Externa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bit.ly/3US1GeV" TargetMode="External"/><Relationship Id="rId1" Type="http://schemas.openxmlformats.org/officeDocument/2006/relationships/slideLayout" Target="../slideLayouts/slideLayout22.xml"/><Relationship Id="rId6" Type="http://schemas.openxmlformats.org/officeDocument/2006/relationships/hyperlink" Target="https://bit.ly/3tnZHmU" TargetMode="External"/><Relationship Id="rId5" Type="http://schemas.openxmlformats.org/officeDocument/2006/relationships/hyperlink" Target="https://bit.ly/3hvghyq" TargetMode="External"/><Relationship Id="rId4" Type="http://schemas.openxmlformats.org/officeDocument/2006/relationships/hyperlink" Target="https://bit.ly/3g4eMX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paymentsjournal.com/buy-now-pay-later-is-more-popular-among-higher-income-and-online-shoppers/" TargetMode="External"/><Relationship Id="rId2" Type="http://schemas.openxmlformats.org/officeDocument/2006/relationships/hyperlink" Target="https://www.ft.com/content/ab52e693-ec4a-43d9-ab88-4538a46c0778" TargetMode="Externa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hyperlink" Target="https://bit.ly/3ElQLVc"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bit.ly/3Uxk78Q" TargetMode="External"/><Relationship Id="rId3" Type="http://schemas.openxmlformats.org/officeDocument/2006/relationships/hyperlink" Target="https://www.ft.com/content/d8303f22-64b9-41c4-a4c9-e4addda3c237" TargetMode="External"/><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hyperlink" Target="https://bit.ly/3Elj0DB" TargetMode="External"/><Relationship Id="rId4" Type="http://schemas.openxmlformats.org/officeDocument/2006/relationships/hyperlink" Target="https://www.theguardian.com/business/2022/oct/14/lipstick-effect-britons--luxuries-cost-of-living-crisi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theguardian.com/business/2021/sep/18/the-surge-in-buy-now-pay-later-and-why-we-should-be-worried" TargetMode="External"/><Relationship Id="rId4" Type="http://schemas.openxmlformats.org/officeDocument/2006/relationships/hyperlink" Target="https://www.chargedretail.co.uk/2022/10/31/buy-now-pay-later-to-surpass-1-trillion-by-2030/"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www.imf.org/en/Blogs/Articles/2022/02/10/europes-consumers-are-sitting-on-1-trillion-euros-in-pandemic-savings" TargetMode="External"/><Relationship Id="rId2" Type="http://schemas.openxmlformats.org/officeDocument/2006/relationships/hyperlink" Target="https://www.which.co.uk/news/article/online-shoppers-bombarded-with-bnpl-at-the-checkout-amtF98L0CNVI" TargetMode="External"/><Relationship Id="rId1" Type="http://schemas.openxmlformats.org/officeDocument/2006/relationships/slideLayout" Target="../slideLayouts/slideLayout8.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5448FA-668C-4946-8752-3D45797AD9F5}"/>
              </a:ext>
            </a:extLst>
          </p:cNvPr>
          <p:cNvSpPr>
            <a:spLocks noGrp="1"/>
          </p:cNvSpPr>
          <p:nvPr>
            <p:ph type="body" sz="quarter" idx="13"/>
          </p:nvPr>
        </p:nvSpPr>
        <p:spPr>
          <a:xfrm>
            <a:off x="952501" y="1709738"/>
            <a:ext cx="6353555" cy="2308324"/>
          </a:xfrm>
        </p:spPr>
        <p:txBody>
          <a:bodyPr/>
          <a:lstStyle/>
          <a:p>
            <a:r>
              <a:rPr lang="en-US" dirty="0"/>
              <a:t>What consumers really think about buy now, pay later</a:t>
            </a:r>
          </a:p>
        </p:txBody>
      </p:sp>
      <p:pic>
        <p:nvPicPr>
          <p:cNvPr id="10" name="Picture 9">
            <a:extLst>
              <a:ext uri="{FF2B5EF4-FFF2-40B4-BE49-F238E27FC236}">
                <a16:creationId xmlns:a16="http://schemas.microsoft.com/office/drawing/2014/main" id="{E15CB4B2-1341-3838-83F1-545DC77D2C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738" y="5933858"/>
            <a:ext cx="1209674" cy="375979"/>
          </a:xfrm>
          <a:prstGeom prst="rect">
            <a:avLst/>
          </a:prstGeom>
        </p:spPr>
      </p:pic>
      <p:pic>
        <p:nvPicPr>
          <p:cNvPr id="6" name="Picture 5" descr="A picture containing text, holding, person, hand&#10;&#10;Description automatically generated">
            <a:extLst>
              <a:ext uri="{FF2B5EF4-FFF2-40B4-BE49-F238E27FC236}">
                <a16:creationId xmlns:a16="http://schemas.microsoft.com/office/drawing/2014/main" id="{DB1366C0-D13E-9912-8BC3-C10434A0EB6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57900" y="1709738"/>
            <a:ext cx="6877674" cy="5658758"/>
          </a:xfrm>
          <a:prstGeom prst="rect">
            <a:avLst/>
          </a:prstGeom>
        </p:spPr>
      </p:pic>
    </p:spTree>
    <p:extLst>
      <p:ext uri="{BB962C8B-B14F-4D97-AF65-F5344CB8AC3E}">
        <p14:creationId xmlns:p14="http://schemas.microsoft.com/office/powerpoint/2010/main" val="84835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B5F216EC-9A04-DCA8-6565-4FF97158F1E7}"/>
              </a:ext>
            </a:extLst>
          </p:cNvPr>
          <p:cNvGraphicFramePr/>
          <p:nvPr>
            <p:extLst>
              <p:ext uri="{D42A27DB-BD31-4B8C-83A1-F6EECF244321}">
                <p14:modId xmlns:p14="http://schemas.microsoft.com/office/powerpoint/2010/main" val="121929257"/>
              </p:ext>
            </p:extLst>
          </p:nvPr>
        </p:nvGraphicFramePr>
        <p:xfrm>
          <a:off x="4738170" y="1930799"/>
          <a:ext cx="6353502" cy="3823192"/>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a:extLst>
              <a:ext uri="{FF2B5EF4-FFF2-40B4-BE49-F238E27FC236}">
                <a16:creationId xmlns:a16="http://schemas.microsoft.com/office/drawing/2014/main" id="{1469DF09-1D8D-C1A3-5E92-EF55E786082C}"/>
              </a:ext>
            </a:extLst>
          </p:cNvPr>
          <p:cNvSpPr>
            <a:spLocks noGrp="1"/>
          </p:cNvSpPr>
          <p:nvPr>
            <p:ph sz="quarter" idx="31"/>
          </p:nvPr>
        </p:nvSpPr>
        <p:spPr>
          <a:xfrm>
            <a:off x="8240842" y="1454400"/>
            <a:ext cx="3190746" cy="4251007"/>
          </a:xfrm>
        </p:spPr>
        <p:txBody>
          <a:bodyPr/>
          <a:lstStyle/>
          <a:p>
            <a:r>
              <a:rPr lang="en-GB" sz="1000" dirty="0"/>
              <a:t>Attitudes are changing; the number of Americans who say they’re happy to use credit/loans to buy things they can’t afford has risen 21% since 2020. And the number of consumers who own a credit card or a short-term loan is on the up too. As more become comfortable borrowing money again, there’s a solid opportunity for BNPL to grow, as long as financial literacy grows alongside this trend. </a:t>
            </a:r>
          </a:p>
          <a:p>
            <a:r>
              <a:rPr lang="en-GB" sz="1000" dirty="0"/>
              <a:t>Interest rates are a problem that’s likely to be front-of-mind for consumers considering them – especially at a time where the price of everything is going up. Low earners, particularly in European or North American markets, are significantly less likely to currently own credit cards or loans, so even if they’re growing in popularity again, not everyone will be eager to rely on them for financial support.</a:t>
            </a:r>
          </a:p>
          <a:p>
            <a:r>
              <a:rPr lang="en-GB" sz="1000" dirty="0"/>
              <a:t>That’ll probably be a key factor in making BNPL services more accessible. Low-earners are still less likely to use them, but zero interest options or more information on payments could make them seem like more of an option.</a:t>
            </a:r>
          </a:p>
          <a:p>
            <a:r>
              <a:rPr lang="en-GB" sz="1000" dirty="0"/>
              <a:t>There’s still work to be done in growing these services, but our data shows impressive signs of growth, especially in regions where adoption is lower.</a:t>
            </a:r>
          </a:p>
        </p:txBody>
      </p:sp>
      <p:sp>
        <p:nvSpPr>
          <p:cNvPr id="10" name="Text Placeholder 7">
            <a:extLst>
              <a:ext uri="{FF2B5EF4-FFF2-40B4-BE49-F238E27FC236}">
                <a16:creationId xmlns:a16="http://schemas.microsoft.com/office/drawing/2014/main" id="{E8F097E4-FBFD-860F-40A9-1A10EC4425C2}"/>
              </a:ext>
            </a:extLst>
          </p:cNvPr>
          <p:cNvSpPr>
            <a:spLocks noGrp="1"/>
          </p:cNvSpPr>
          <p:nvPr>
            <p:ph type="body" sz="quarter" idx="26"/>
          </p:nvPr>
        </p:nvSpPr>
        <p:spPr>
          <a:xfrm>
            <a:off x="860855" y="1454400"/>
            <a:ext cx="3784717" cy="374400"/>
          </a:xfrm>
        </p:spPr>
        <p:txBody>
          <a:bodyPr/>
          <a:lstStyle/>
          <a:p>
            <a:r>
              <a:rPr lang="en-US" b="1" dirty="0"/>
              <a:t>Financial products/practices</a:t>
            </a:r>
          </a:p>
          <a:p>
            <a:r>
              <a:rPr lang="en-GB" sz="1000" dirty="0">
                <a:solidFill>
                  <a:schemeClr val="bg2"/>
                </a:solidFill>
              </a:rPr>
              <a:t>% of consumers who…</a:t>
            </a:r>
            <a:endParaRPr lang="en-US" sz="1000" dirty="0">
              <a:solidFill>
                <a:schemeClr val="bg2"/>
              </a:solidFill>
            </a:endParaRPr>
          </a:p>
        </p:txBody>
      </p:sp>
      <p:sp>
        <p:nvSpPr>
          <p:cNvPr id="5" name="Text Placeholder 4">
            <a:extLst>
              <a:ext uri="{FF2B5EF4-FFF2-40B4-BE49-F238E27FC236}">
                <a16:creationId xmlns:a16="http://schemas.microsoft.com/office/drawing/2014/main" id="{479CB602-9F85-00D0-33CA-7028A08187B6}"/>
              </a:ext>
            </a:extLst>
          </p:cNvPr>
          <p:cNvSpPr>
            <a:spLocks noGrp="1"/>
          </p:cNvSpPr>
          <p:nvPr>
            <p:ph type="body" sz="quarter" idx="42"/>
          </p:nvPr>
        </p:nvSpPr>
        <p:spPr/>
        <p:txBody>
          <a:bodyPr>
            <a:normAutofit/>
          </a:bodyPr>
          <a:lstStyle/>
          <a:p>
            <a:r>
              <a:rPr lang="en-GB" sz="2200" dirty="0"/>
              <a:t>Short-term loans and credit cards are bouncing back</a:t>
            </a:r>
          </a:p>
        </p:txBody>
      </p:sp>
      <p:sp>
        <p:nvSpPr>
          <p:cNvPr id="7" name="Text Placeholder 6">
            <a:extLst>
              <a:ext uri="{FF2B5EF4-FFF2-40B4-BE49-F238E27FC236}">
                <a16:creationId xmlns:a16="http://schemas.microsoft.com/office/drawing/2014/main" id="{3B30765D-18D4-D525-4E39-ED18D7A8BD1F}"/>
              </a:ext>
            </a:extLst>
          </p:cNvPr>
          <p:cNvSpPr>
            <a:spLocks noGrp="1"/>
          </p:cNvSpPr>
          <p:nvPr>
            <p:ph type="body" sz="quarter" idx="25"/>
          </p:nvPr>
        </p:nvSpPr>
        <p:spPr>
          <a:xfrm>
            <a:off x="863894" y="6071178"/>
            <a:ext cx="10609420" cy="307777"/>
          </a:xfrm>
        </p:spPr>
        <p:txBody>
          <a:bodyPr/>
          <a:lstStyle/>
          <a:p>
            <a:r>
              <a:rPr lang="en-US" b="1" dirty="0"/>
              <a:t>Source: </a:t>
            </a:r>
            <a:r>
              <a:rPr lang="en-US" dirty="0">
                <a:latin typeface="Poppins" panose="00000500000000000000" pitchFamily="2" charset="0"/>
                <a:cs typeface="Poppins" panose="00000500000000000000" pitchFamily="2" charset="0"/>
              </a:rPr>
              <a:t>GWI Core 2017-2022 (averages of waves conducted between Q1 2017-Q2 2022) </a:t>
            </a:r>
            <a:r>
              <a:rPr lang="en-US" b="1" dirty="0">
                <a:latin typeface="Poppins" panose="00000500000000000000" pitchFamily="2" charset="0"/>
                <a:cs typeface="Poppins" panose="00000500000000000000" pitchFamily="2" charset="0"/>
              </a:rPr>
              <a:t>Base: </a:t>
            </a:r>
            <a:r>
              <a:rPr lang="en-US" dirty="0">
                <a:latin typeface="Poppins" panose="00000500000000000000" pitchFamily="2" charset="0"/>
                <a:cs typeface="Poppins" panose="00000500000000000000" pitchFamily="2" charset="0"/>
              </a:rPr>
              <a:t>3,443,783 internet users aged 16-64</a:t>
            </a:r>
          </a:p>
          <a:p>
            <a:r>
              <a:rPr lang="en-US" b="1" dirty="0"/>
              <a:t>Source: </a:t>
            </a:r>
            <a:r>
              <a:rPr lang="en-US" dirty="0">
                <a:latin typeface="Poppins" panose="00000500000000000000" pitchFamily="2" charset="0"/>
                <a:cs typeface="Poppins" panose="00000500000000000000" pitchFamily="2" charset="0"/>
              </a:rPr>
              <a:t>GWI Q2 2021 &amp; Q2 2022 </a:t>
            </a:r>
            <a:r>
              <a:rPr lang="en-US" b="1" dirty="0">
                <a:latin typeface="Poppins" panose="00000500000000000000" pitchFamily="2" charset="0"/>
                <a:cs typeface="Poppins" panose="00000500000000000000" pitchFamily="2" charset="0"/>
              </a:rPr>
              <a:t>Base: </a:t>
            </a:r>
            <a:r>
              <a:rPr lang="en-US" dirty="0">
                <a:latin typeface="Poppins" panose="00000500000000000000" pitchFamily="2" charset="0"/>
                <a:cs typeface="Poppins" panose="00000500000000000000" pitchFamily="2" charset="0"/>
              </a:rPr>
              <a:t>59,239  buy now, pay later users aged 16-64</a:t>
            </a:r>
            <a:endParaRPr lang="en-US" dirty="0"/>
          </a:p>
        </p:txBody>
      </p:sp>
      <p:pic>
        <p:nvPicPr>
          <p:cNvPr id="11" name="Picture 10" descr="Icon&#10;&#10;Description automatically generated with medium confidence">
            <a:hlinkClick r:id="rId3"/>
            <a:extLst>
              <a:ext uri="{FF2B5EF4-FFF2-40B4-BE49-F238E27FC236}">
                <a16:creationId xmlns:a16="http://schemas.microsoft.com/office/drawing/2014/main" id="{CA384326-B86F-1B91-B653-BA06E2A31B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5475" y="1500695"/>
            <a:ext cx="147600" cy="147600"/>
          </a:xfrm>
          <a:prstGeom prst="rect">
            <a:avLst/>
          </a:prstGeom>
        </p:spPr>
      </p:pic>
      <p:graphicFrame>
        <p:nvGraphicFramePr>
          <p:cNvPr id="13" name="Chart 12">
            <a:extLst>
              <a:ext uri="{FF2B5EF4-FFF2-40B4-BE49-F238E27FC236}">
                <a16:creationId xmlns:a16="http://schemas.microsoft.com/office/drawing/2014/main" id="{58189893-CB53-9A57-CD9D-DC110B67CF14}"/>
              </a:ext>
            </a:extLst>
          </p:cNvPr>
          <p:cNvGraphicFramePr/>
          <p:nvPr>
            <p:extLst>
              <p:ext uri="{D42A27DB-BD31-4B8C-83A1-F6EECF244321}">
                <p14:modId xmlns:p14="http://schemas.microsoft.com/office/powerpoint/2010/main" val="454487373"/>
              </p:ext>
            </p:extLst>
          </p:nvPr>
        </p:nvGraphicFramePr>
        <p:xfrm>
          <a:off x="836854" y="2022398"/>
          <a:ext cx="3232232" cy="3421961"/>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3" descr="Icon&#10;&#10;Description automatically generated with medium confidence">
            <a:hlinkClick r:id="rId6"/>
            <a:extLst>
              <a:ext uri="{FF2B5EF4-FFF2-40B4-BE49-F238E27FC236}">
                <a16:creationId xmlns:a16="http://schemas.microsoft.com/office/drawing/2014/main" id="{3B088E93-E34B-0D6D-5FA0-F47BB2F549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5154" y="1500695"/>
            <a:ext cx="144000" cy="144000"/>
          </a:xfrm>
          <a:prstGeom prst="rect">
            <a:avLst/>
          </a:prstGeom>
        </p:spPr>
      </p:pic>
      <p:sp>
        <p:nvSpPr>
          <p:cNvPr id="8" name="TextBox 7">
            <a:extLst>
              <a:ext uri="{FF2B5EF4-FFF2-40B4-BE49-F238E27FC236}">
                <a16:creationId xmlns:a16="http://schemas.microsoft.com/office/drawing/2014/main" id="{F72116FF-25AE-BFD6-1DD6-6C0AE95EB0DD}"/>
              </a:ext>
            </a:extLst>
          </p:cNvPr>
          <p:cNvSpPr txBox="1"/>
          <p:nvPr/>
        </p:nvSpPr>
        <p:spPr>
          <a:xfrm>
            <a:off x="6533044" y="2510959"/>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+2%</a:t>
            </a:r>
          </a:p>
        </p:txBody>
      </p:sp>
      <p:sp>
        <p:nvSpPr>
          <p:cNvPr id="12" name="TextBox 11">
            <a:extLst>
              <a:ext uri="{FF2B5EF4-FFF2-40B4-BE49-F238E27FC236}">
                <a16:creationId xmlns:a16="http://schemas.microsoft.com/office/drawing/2014/main" id="{A8DBBEFA-4D53-86D4-51A3-01A4BE3F96BA}"/>
              </a:ext>
            </a:extLst>
          </p:cNvPr>
          <p:cNvSpPr txBox="1"/>
          <p:nvPr/>
        </p:nvSpPr>
        <p:spPr>
          <a:xfrm>
            <a:off x="6268709" y="3025757"/>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+3%</a:t>
            </a:r>
          </a:p>
        </p:txBody>
      </p:sp>
      <p:sp>
        <p:nvSpPr>
          <p:cNvPr id="14" name="TextBox 13">
            <a:extLst>
              <a:ext uri="{FF2B5EF4-FFF2-40B4-BE49-F238E27FC236}">
                <a16:creationId xmlns:a16="http://schemas.microsoft.com/office/drawing/2014/main" id="{FBC7EC9E-18B6-7F88-2AA9-3F91A981B7F8}"/>
              </a:ext>
            </a:extLst>
          </p:cNvPr>
          <p:cNvSpPr txBox="1"/>
          <p:nvPr/>
        </p:nvSpPr>
        <p:spPr>
          <a:xfrm>
            <a:off x="6028127" y="3514487"/>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+5%</a:t>
            </a:r>
          </a:p>
        </p:txBody>
      </p:sp>
      <p:sp>
        <p:nvSpPr>
          <p:cNvPr id="15" name="TextBox 14">
            <a:extLst>
              <a:ext uri="{FF2B5EF4-FFF2-40B4-BE49-F238E27FC236}">
                <a16:creationId xmlns:a16="http://schemas.microsoft.com/office/drawing/2014/main" id="{82C1A18E-B726-4767-DD00-12372E9CE5D0}"/>
              </a:ext>
            </a:extLst>
          </p:cNvPr>
          <p:cNvSpPr txBox="1"/>
          <p:nvPr/>
        </p:nvSpPr>
        <p:spPr>
          <a:xfrm>
            <a:off x="5886237" y="4024239"/>
            <a:ext cx="608946"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+12%</a:t>
            </a:r>
          </a:p>
        </p:txBody>
      </p:sp>
      <p:sp>
        <p:nvSpPr>
          <p:cNvPr id="16" name="TextBox 15">
            <a:extLst>
              <a:ext uri="{FF2B5EF4-FFF2-40B4-BE49-F238E27FC236}">
                <a16:creationId xmlns:a16="http://schemas.microsoft.com/office/drawing/2014/main" id="{A186CAAF-8765-D1AA-DE57-FC06F12DDB33}"/>
              </a:ext>
            </a:extLst>
          </p:cNvPr>
          <p:cNvSpPr txBox="1"/>
          <p:nvPr/>
        </p:nvSpPr>
        <p:spPr>
          <a:xfrm>
            <a:off x="5775880" y="5000124"/>
            <a:ext cx="608946"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+17%</a:t>
            </a:r>
          </a:p>
        </p:txBody>
      </p:sp>
      <p:sp>
        <p:nvSpPr>
          <p:cNvPr id="17" name="Text Placeholder 7">
            <a:extLst>
              <a:ext uri="{FF2B5EF4-FFF2-40B4-BE49-F238E27FC236}">
                <a16:creationId xmlns:a16="http://schemas.microsoft.com/office/drawing/2014/main" id="{313D35DE-569A-93E7-C159-A18BD56B70B0}"/>
              </a:ext>
            </a:extLst>
          </p:cNvPr>
          <p:cNvSpPr txBox="1">
            <a:spLocks/>
          </p:cNvSpPr>
          <p:nvPr/>
        </p:nvSpPr>
        <p:spPr>
          <a:xfrm>
            <a:off x="4519542" y="1455556"/>
            <a:ext cx="2279864" cy="569387"/>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11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b="1" dirty="0"/>
              <a:t>Weekly BNPL engagement</a:t>
            </a:r>
          </a:p>
          <a:p>
            <a:r>
              <a:rPr lang="en-GB" sz="1000" dirty="0">
                <a:solidFill>
                  <a:schemeClr val="bg2"/>
                </a:solidFill>
              </a:rPr>
              <a:t>% of consumers say they’ve used a BNPL service in the last week</a:t>
            </a:r>
          </a:p>
        </p:txBody>
      </p:sp>
      <p:sp>
        <p:nvSpPr>
          <p:cNvPr id="18" name="TextBox 17">
            <a:extLst>
              <a:ext uri="{FF2B5EF4-FFF2-40B4-BE49-F238E27FC236}">
                <a16:creationId xmlns:a16="http://schemas.microsoft.com/office/drawing/2014/main" id="{930D8E83-31B7-415E-4992-293961327A20}"/>
              </a:ext>
            </a:extLst>
          </p:cNvPr>
          <p:cNvSpPr txBox="1"/>
          <p:nvPr/>
        </p:nvSpPr>
        <p:spPr>
          <a:xfrm>
            <a:off x="6214067" y="2214810"/>
            <a:ext cx="1302629"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YoY % change</a:t>
            </a:r>
          </a:p>
        </p:txBody>
      </p:sp>
      <p:sp>
        <p:nvSpPr>
          <p:cNvPr id="19" name="TextBox 18">
            <a:extLst>
              <a:ext uri="{FF2B5EF4-FFF2-40B4-BE49-F238E27FC236}">
                <a16:creationId xmlns:a16="http://schemas.microsoft.com/office/drawing/2014/main" id="{38A3FD19-1F9A-D4C3-F530-2314C5FAA5A3}"/>
              </a:ext>
            </a:extLst>
          </p:cNvPr>
          <p:cNvSpPr txBox="1"/>
          <p:nvPr/>
        </p:nvSpPr>
        <p:spPr>
          <a:xfrm>
            <a:off x="5877303" y="4512970"/>
            <a:ext cx="608946"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+9%</a:t>
            </a:r>
          </a:p>
        </p:txBody>
      </p:sp>
      <p:cxnSp>
        <p:nvCxnSpPr>
          <p:cNvPr id="21" name="Google Shape;293;p8">
            <a:extLst>
              <a:ext uri="{FF2B5EF4-FFF2-40B4-BE49-F238E27FC236}">
                <a16:creationId xmlns:a16="http://schemas.microsoft.com/office/drawing/2014/main" id="{67B98441-4B09-B27C-9E9A-98391DD423D3}"/>
              </a:ext>
            </a:extLst>
          </p:cNvPr>
          <p:cNvCxnSpPr>
            <a:cxnSpLocks/>
          </p:cNvCxnSpPr>
          <p:nvPr/>
        </p:nvCxnSpPr>
        <p:spPr>
          <a:xfrm>
            <a:off x="4200870" y="1449388"/>
            <a:ext cx="0" cy="4408487"/>
          </a:xfrm>
          <a:prstGeom prst="straightConnector1">
            <a:avLst/>
          </a:prstGeom>
          <a:noFill/>
          <a:ln w="9525" cap="flat" cmpd="sng">
            <a:solidFill>
              <a:schemeClr val="tx2"/>
            </a:solidFill>
            <a:prstDash val="solid"/>
            <a:round/>
            <a:headEnd type="none" w="sm" len="sm"/>
            <a:tailEnd type="none" w="sm" len="sm"/>
          </a:ln>
        </p:spPr>
      </p:cxnSp>
      <p:cxnSp>
        <p:nvCxnSpPr>
          <p:cNvPr id="22" name="Straight Connector 21">
            <a:extLst>
              <a:ext uri="{FF2B5EF4-FFF2-40B4-BE49-F238E27FC236}">
                <a16:creationId xmlns:a16="http://schemas.microsoft.com/office/drawing/2014/main" id="{5F265E6B-AC25-677F-5613-2CBAF45D8130}"/>
              </a:ext>
            </a:extLst>
          </p:cNvPr>
          <p:cNvCxnSpPr>
            <a:cxnSpLocks/>
          </p:cNvCxnSpPr>
          <p:nvPr/>
        </p:nvCxnSpPr>
        <p:spPr>
          <a:xfrm>
            <a:off x="8007127"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929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DA4256C-4970-DBE8-E444-8A54EA116A1E}"/>
              </a:ext>
            </a:extLst>
          </p:cNvPr>
          <p:cNvSpPr>
            <a:spLocks noGrp="1"/>
          </p:cNvSpPr>
          <p:nvPr>
            <p:ph type="body" sz="quarter" idx="42"/>
          </p:nvPr>
        </p:nvSpPr>
        <p:spPr/>
        <p:txBody>
          <a:bodyPr>
            <a:normAutofit/>
          </a:bodyPr>
          <a:lstStyle/>
          <a:p>
            <a:r>
              <a:rPr lang="en-US" sz="2200" dirty="0"/>
              <a:t>Top countries for BNPL usage</a:t>
            </a:r>
          </a:p>
        </p:txBody>
      </p:sp>
      <p:sp>
        <p:nvSpPr>
          <p:cNvPr id="7" name="Text Placeholder 6">
            <a:extLst>
              <a:ext uri="{FF2B5EF4-FFF2-40B4-BE49-F238E27FC236}">
                <a16:creationId xmlns:a16="http://schemas.microsoft.com/office/drawing/2014/main" id="{3B30765D-18D4-D525-4E39-ED18D7A8BD1F}"/>
              </a:ext>
            </a:extLst>
          </p:cNvPr>
          <p:cNvSpPr>
            <a:spLocks noGrp="1"/>
          </p:cNvSpPr>
          <p:nvPr>
            <p:ph type="body" sz="quarter" idx="25"/>
          </p:nvPr>
        </p:nvSpPr>
        <p:spPr>
          <a:xfrm>
            <a:off x="863894" y="6178900"/>
            <a:ext cx="10609420" cy="200055"/>
          </a:xfrm>
        </p:spPr>
        <p:txBody>
          <a:bodyPr/>
          <a:lstStyle/>
          <a:p>
            <a:r>
              <a:rPr lang="en-US" b="1" dirty="0"/>
              <a:t>Source: </a:t>
            </a:r>
            <a:r>
              <a:rPr lang="en-US" dirty="0">
                <a:latin typeface="Poppins" panose="00000500000000000000" pitchFamily="2" charset="0"/>
                <a:cs typeface="Poppins" panose="00000500000000000000" pitchFamily="2" charset="0"/>
              </a:rPr>
              <a:t>GWI Core Q2 2022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244,231 internet users aged 16-64</a:t>
            </a:r>
            <a:endParaRPr lang="en-US" dirty="0"/>
          </a:p>
        </p:txBody>
      </p:sp>
      <p:sp>
        <p:nvSpPr>
          <p:cNvPr id="10" name="Text Placeholder 7">
            <a:extLst>
              <a:ext uri="{FF2B5EF4-FFF2-40B4-BE49-F238E27FC236}">
                <a16:creationId xmlns:a16="http://schemas.microsoft.com/office/drawing/2014/main" id="{E8F097E4-FBFD-860F-40A9-1A10EC4425C2}"/>
              </a:ext>
            </a:extLst>
          </p:cNvPr>
          <p:cNvSpPr>
            <a:spLocks noGrp="1"/>
          </p:cNvSpPr>
          <p:nvPr>
            <p:ph type="body" sz="quarter" idx="26"/>
          </p:nvPr>
        </p:nvSpPr>
        <p:spPr>
          <a:xfrm>
            <a:off x="870204" y="1453893"/>
            <a:ext cx="3601127" cy="569387"/>
          </a:xfrm>
        </p:spPr>
        <p:txBody>
          <a:bodyPr/>
          <a:lstStyle/>
          <a:p>
            <a:r>
              <a:rPr lang="en-US" b="1" dirty="0"/>
              <a:t>Top 10 markets for BNPL use</a:t>
            </a:r>
          </a:p>
          <a:p>
            <a:r>
              <a:rPr lang="en-GB" sz="1000" dirty="0">
                <a:solidFill>
                  <a:schemeClr val="bg2"/>
                </a:solidFill>
              </a:rPr>
              <a:t>% of consumers who used a buy now, pay later service online in the last week</a:t>
            </a:r>
            <a:endParaRPr lang="en-US" sz="1000" dirty="0">
              <a:solidFill>
                <a:schemeClr val="bg2"/>
              </a:solidFill>
            </a:endParaRPr>
          </a:p>
        </p:txBody>
      </p:sp>
      <p:pic>
        <p:nvPicPr>
          <p:cNvPr id="11" name="Picture 10" descr="Icon&#10;&#10;Description automatically generated with medium confidence">
            <a:hlinkClick r:id="rId2"/>
            <a:extLst>
              <a:ext uri="{FF2B5EF4-FFF2-40B4-BE49-F238E27FC236}">
                <a16:creationId xmlns:a16="http://schemas.microsoft.com/office/drawing/2014/main" id="{CA384326-B86F-1B91-B653-BA06E2A31B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5500" y="1500771"/>
            <a:ext cx="144000" cy="144000"/>
          </a:xfrm>
          <a:prstGeom prst="rect">
            <a:avLst/>
          </a:prstGeom>
        </p:spPr>
      </p:pic>
      <p:graphicFrame>
        <p:nvGraphicFramePr>
          <p:cNvPr id="15" name="Chart 14">
            <a:extLst>
              <a:ext uri="{FF2B5EF4-FFF2-40B4-BE49-F238E27FC236}">
                <a16:creationId xmlns:a16="http://schemas.microsoft.com/office/drawing/2014/main" id="{1D6ACADF-ACE2-2315-5F99-1FA43D16E367}"/>
              </a:ext>
            </a:extLst>
          </p:cNvPr>
          <p:cNvGraphicFramePr/>
          <p:nvPr>
            <p:extLst>
              <p:ext uri="{D42A27DB-BD31-4B8C-83A1-F6EECF244321}">
                <p14:modId xmlns:p14="http://schemas.microsoft.com/office/powerpoint/2010/main" val="1195707211"/>
              </p:ext>
            </p:extLst>
          </p:nvPr>
        </p:nvGraphicFramePr>
        <p:xfrm>
          <a:off x="863894" y="2036922"/>
          <a:ext cx="4838700" cy="4141977"/>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7">
            <a:extLst>
              <a:ext uri="{FF2B5EF4-FFF2-40B4-BE49-F238E27FC236}">
                <a16:creationId xmlns:a16="http://schemas.microsoft.com/office/drawing/2014/main" id="{44B275D3-E74C-63E5-7B84-9ECD2D2AF8D1}"/>
              </a:ext>
            </a:extLst>
          </p:cNvPr>
          <p:cNvSpPr txBox="1">
            <a:spLocks/>
          </p:cNvSpPr>
          <p:nvPr/>
        </p:nvSpPr>
        <p:spPr>
          <a:xfrm>
            <a:off x="6470904" y="1453893"/>
            <a:ext cx="3322313" cy="569387"/>
          </a:xfrm>
          <a:prstGeom prst="rect">
            <a:avLst/>
          </a:prstGeom>
        </p:spPr>
        <p:txBody>
          <a:bodyPr wrap="square" anchor="t" anchorCtr="0">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11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b="1" dirty="0"/>
              <a:t>Bottom 10 markets for BNPL use</a:t>
            </a:r>
          </a:p>
          <a:p>
            <a:r>
              <a:rPr lang="en-GB" sz="1000" dirty="0">
                <a:solidFill>
                  <a:schemeClr val="bg2"/>
                </a:solidFill>
              </a:rPr>
              <a:t>% of consumers who used a buy now, pay later service online in the last week</a:t>
            </a:r>
            <a:endParaRPr lang="en-US" sz="1000" dirty="0">
              <a:solidFill>
                <a:schemeClr val="bg2"/>
              </a:solidFill>
            </a:endParaRPr>
          </a:p>
        </p:txBody>
      </p:sp>
      <p:graphicFrame>
        <p:nvGraphicFramePr>
          <p:cNvPr id="17" name="Chart 16">
            <a:extLst>
              <a:ext uri="{FF2B5EF4-FFF2-40B4-BE49-F238E27FC236}">
                <a16:creationId xmlns:a16="http://schemas.microsoft.com/office/drawing/2014/main" id="{5993B985-C372-3386-1AA2-014F578AECA7}"/>
              </a:ext>
            </a:extLst>
          </p:cNvPr>
          <p:cNvGraphicFramePr/>
          <p:nvPr>
            <p:extLst>
              <p:ext uri="{D42A27DB-BD31-4B8C-83A1-F6EECF244321}">
                <p14:modId xmlns:p14="http://schemas.microsoft.com/office/powerpoint/2010/main" val="2722890478"/>
              </p:ext>
            </p:extLst>
          </p:nvPr>
        </p:nvGraphicFramePr>
        <p:xfrm>
          <a:off x="6470904" y="2044327"/>
          <a:ext cx="4838700" cy="3895629"/>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Google Shape;293;p8">
            <a:extLst>
              <a:ext uri="{FF2B5EF4-FFF2-40B4-BE49-F238E27FC236}">
                <a16:creationId xmlns:a16="http://schemas.microsoft.com/office/drawing/2014/main" id="{66159436-F994-FB73-FAD5-316CE3AD7CF2}"/>
              </a:ext>
            </a:extLst>
          </p:cNvPr>
          <p:cNvCxnSpPr>
            <a:cxnSpLocks/>
          </p:cNvCxnSpPr>
          <p:nvPr/>
        </p:nvCxnSpPr>
        <p:spPr>
          <a:xfrm>
            <a:off x="6096000" y="1449388"/>
            <a:ext cx="0" cy="4408487"/>
          </a:xfrm>
          <a:prstGeom prst="straightConnector1">
            <a:avLst/>
          </a:prstGeom>
          <a:noFill/>
          <a:ln w="9525" cap="flat" cmpd="sng">
            <a:solidFill>
              <a:schemeClr val="tx2"/>
            </a:solidFill>
            <a:prstDash val="solid"/>
            <a:round/>
            <a:headEnd type="none" w="sm" len="sm"/>
            <a:tailEnd type="none" w="sm" len="sm"/>
          </a:ln>
        </p:spPr>
      </p:cxnSp>
    </p:spTree>
    <p:extLst>
      <p:ext uri="{BB962C8B-B14F-4D97-AF65-F5344CB8AC3E}">
        <p14:creationId xmlns:p14="http://schemas.microsoft.com/office/powerpoint/2010/main" val="3525270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628F13-4585-BA48-B801-C9D544DD3E0B}"/>
              </a:ext>
            </a:extLst>
          </p:cNvPr>
          <p:cNvSpPr>
            <a:spLocks noGrp="1"/>
          </p:cNvSpPr>
          <p:nvPr>
            <p:ph type="body" sz="quarter" idx="13"/>
          </p:nvPr>
        </p:nvSpPr>
        <p:spPr>
          <a:xfrm>
            <a:off x="952501" y="1449388"/>
            <a:ext cx="5951219" cy="1200329"/>
          </a:xfrm>
        </p:spPr>
        <p:txBody>
          <a:bodyPr/>
          <a:lstStyle/>
          <a:p>
            <a:r>
              <a:rPr lang="en-US" sz="3600" dirty="0"/>
              <a:t>Profiling buy now, pay later users &amp; prospects</a:t>
            </a:r>
          </a:p>
        </p:txBody>
      </p:sp>
    </p:spTree>
    <p:extLst>
      <p:ext uri="{BB962C8B-B14F-4D97-AF65-F5344CB8AC3E}">
        <p14:creationId xmlns:p14="http://schemas.microsoft.com/office/powerpoint/2010/main" val="3607165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4CCFAB3-97CC-9DF8-857E-38EA52B8B1CC}"/>
              </a:ext>
            </a:extLst>
          </p:cNvPr>
          <p:cNvSpPr>
            <a:spLocks noGrp="1"/>
          </p:cNvSpPr>
          <p:nvPr>
            <p:ph sz="quarter" idx="31"/>
          </p:nvPr>
        </p:nvSpPr>
        <p:spPr>
          <a:xfrm>
            <a:off x="839788" y="1455848"/>
            <a:ext cx="3144837" cy="4552263"/>
          </a:xfrm>
        </p:spPr>
        <p:txBody>
          <a:bodyPr/>
          <a:lstStyle/>
          <a:p>
            <a:r>
              <a:rPr lang="en-GB" sz="1000" dirty="0"/>
              <a:t>So what do BNPL users actually look like? For starters, they typically skew young, with millennials the most likely to be using BNPL services every month. Younger audiences are generally newer to things like recession and financial uncertainty, but they’re typically more digitally savvy and more trusting of online financial services – so  it makes sense that they’re eyeing up new and alternative methods of controlling their spending.</a:t>
            </a:r>
          </a:p>
          <a:p>
            <a:r>
              <a:rPr lang="en-GB" sz="1000" dirty="0"/>
              <a:t>Baby boomers, as it turns out, aren’t so hot on the idea – preferring more traditional financial practices like using a credit card or a short-term loan. This suggests its more a matter of perception; older consumers are comfortable borrowing money, they’re </a:t>
            </a:r>
            <a:r>
              <a:rPr lang="en-GB" sz="1000" dirty="0">
                <a:hlinkClick r:id="rId3"/>
              </a:rPr>
              <a:t>just not clued up</a:t>
            </a:r>
            <a:r>
              <a:rPr lang="en-GB" sz="1000" dirty="0"/>
              <a:t> on how BNPL really works. More efforts need to be spent on increasing awareness/knowledge if they’re to take off among these consumers.</a:t>
            </a:r>
            <a:br>
              <a:rPr lang="en-GB" sz="1000" dirty="0"/>
            </a:br>
            <a:br>
              <a:rPr lang="en-GB" sz="1000" dirty="0"/>
            </a:br>
            <a:r>
              <a:rPr lang="en-GB" sz="1000" dirty="0"/>
              <a:t>Income is currently a possible barrier to entry; and actually, while the number of high earners using them has grown (+7%) in the last year, the number of low earners using them has stayed consistent. Meanwhile, 51% of low earners say they’re interested in using them. It’s therefore key that brands offer a range of options and services that cater to consumers from different backgrounds.</a:t>
            </a:r>
          </a:p>
          <a:p>
            <a:endParaRPr lang="en-GB" dirty="0"/>
          </a:p>
        </p:txBody>
      </p:sp>
      <p:sp>
        <p:nvSpPr>
          <p:cNvPr id="7" name="Text Placeholder 6">
            <a:extLst>
              <a:ext uri="{FF2B5EF4-FFF2-40B4-BE49-F238E27FC236}">
                <a16:creationId xmlns:a16="http://schemas.microsoft.com/office/drawing/2014/main" id="{67433C98-8E6E-BD6F-0869-AEAF64C13F4A}"/>
              </a:ext>
            </a:extLst>
          </p:cNvPr>
          <p:cNvSpPr>
            <a:spLocks noGrp="1"/>
          </p:cNvSpPr>
          <p:nvPr>
            <p:ph type="body" sz="quarter" idx="42"/>
          </p:nvPr>
        </p:nvSpPr>
        <p:spPr/>
        <p:txBody>
          <a:bodyPr>
            <a:normAutofit/>
          </a:bodyPr>
          <a:lstStyle/>
          <a:p>
            <a:r>
              <a:rPr lang="en-GB" sz="2200" dirty="0"/>
              <a:t>Who are the BNPL consumers?</a:t>
            </a:r>
          </a:p>
        </p:txBody>
      </p:sp>
      <p:sp>
        <p:nvSpPr>
          <p:cNvPr id="337" name="Google Shape;337;p13"/>
          <p:cNvSpPr txBox="1">
            <a:spLocks noGrp="1"/>
          </p:cNvSpPr>
          <p:nvPr>
            <p:ph type="body" sz="quarter" idx="26"/>
          </p:nvPr>
        </p:nvSpPr>
        <p:spPr>
          <a:xfrm>
            <a:off x="4474542" y="1455849"/>
            <a:ext cx="2437986" cy="600124"/>
          </a:xfrm>
          <a:prstGeom prst="rect">
            <a:avLst/>
          </a:prstGeom>
          <a:noFill/>
          <a:ln>
            <a:noFill/>
          </a:ln>
        </p:spPr>
        <p:txBody>
          <a:bodyPr spcFirstLastPara="1" wrap="square" lIns="91425" tIns="45700" rIns="91425" bIns="45700" anchor="t" anchorCtr="0">
            <a:spAutoFit/>
          </a:bodyPr>
          <a:lstStyle/>
          <a:p>
            <a:pPr marL="0" lvl="0" indent="0" algn="l" rtl="0">
              <a:lnSpc>
                <a:spcPct val="110000"/>
              </a:lnSpc>
              <a:spcBef>
                <a:spcPts val="0"/>
              </a:spcBef>
              <a:spcAft>
                <a:spcPts val="0"/>
              </a:spcAft>
              <a:buNone/>
            </a:pPr>
            <a:r>
              <a:rPr lang="en-GB" sz="1000" b="1" dirty="0"/>
              <a:t>Generation</a:t>
            </a:r>
          </a:p>
          <a:p>
            <a:pPr marL="0" lvl="0" indent="0" algn="l" rtl="0">
              <a:lnSpc>
                <a:spcPct val="110000"/>
              </a:lnSpc>
              <a:spcBef>
                <a:spcPts val="0"/>
              </a:spcBef>
              <a:spcAft>
                <a:spcPts val="0"/>
              </a:spcAft>
              <a:buNone/>
            </a:pPr>
            <a:r>
              <a:rPr lang="en-GB" sz="1000" dirty="0">
                <a:solidFill>
                  <a:srgbClr val="7F8FAA"/>
                </a:solidFill>
              </a:rPr>
              <a:t>% of consumers in each generation who are BNPL users</a:t>
            </a:r>
            <a:endParaRPr dirty="0">
              <a:solidFill>
                <a:srgbClr val="7F8FAA"/>
              </a:solidFill>
            </a:endParaRPr>
          </a:p>
        </p:txBody>
      </p:sp>
      <p:sp>
        <p:nvSpPr>
          <p:cNvPr id="336" name="Google Shape;336;p13"/>
          <p:cNvSpPr txBox="1">
            <a:spLocks noGrp="1"/>
          </p:cNvSpPr>
          <p:nvPr>
            <p:ph type="body" sz="quarter" idx="25"/>
          </p:nvPr>
        </p:nvSpPr>
        <p:spPr>
          <a:prstGeom prst="rect">
            <a:avLst/>
          </a:prstGeom>
          <a:noFill/>
          <a:ln>
            <a:noFill/>
          </a:ln>
        </p:spPr>
        <p:txBody>
          <a:bodyPr spcFirstLastPara="1" wrap="square" lIns="91425" tIns="45700" rIns="91425" bIns="45700" anchor="t" anchorCtr="0">
            <a:noAutofit/>
          </a:bodyPr>
          <a:lstStyle/>
          <a:p>
            <a:pPr marL="0" lvl="0" indent="0">
              <a:buSzTx/>
            </a:pPr>
            <a:r>
              <a:rPr lang="en-US" b="1" kern="1200" dirty="0">
                <a:solidFill>
                  <a:srgbClr val="191530"/>
                </a:solidFill>
                <a:latin typeface="Poppins" pitchFamily="2" charset="77"/>
                <a:ea typeface="+mn-ea"/>
                <a:cs typeface="Poppins" pitchFamily="2" charset="77"/>
                <a:sym typeface="Arial"/>
              </a:rPr>
              <a:t>Source: </a:t>
            </a:r>
            <a:r>
              <a:rPr lang="en-US" kern="1200" dirty="0">
                <a:solidFill>
                  <a:srgbClr val="191530"/>
                </a:solidFill>
                <a:latin typeface="Poppins" pitchFamily="2" charset="77"/>
                <a:ea typeface="+mn-ea"/>
                <a:cs typeface="Poppins" pitchFamily="2" charset="77"/>
                <a:sym typeface="Arial"/>
              </a:rPr>
              <a:t>GWI Core Q2 2022 </a:t>
            </a:r>
            <a:r>
              <a:rPr lang="en-US" b="1" kern="1200" dirty="0">
                <a:solidFill>
                  <a:srgbClr val="191530"/>
                </a:solidFill>
                <a:latin typeface="Poppins" pitchFamily="2" charset="77"/>
                <a:ea typeface="+mn-ea"/>
                <a:cs typeface="Poppins" pitchFamily="2" charset="77"/>
                <a:sym typeface="Arial"/>
              </a:rPr>
              <a:t>Base: </a:t>
            </a:r>
            <a:r>
              <a:rPr lang="en-US" kern="1200" dirty="0">
                <a:solidFill>
                  <a:srgbClr val="191530"/>
                </a:solidFill>
                <a:latin typeface="Poppins" pitchFamily="2" charset="77"/>
                <a:ea typeface="+mn-ea"/>
                <a:cs typeface="Poppins" pitchFamily="2" charset="77"/>
                <a:sym typeface="Arial"/>
              </a:rPr>
              <a:t>244,231 internet users aged 16-64</a:t>
            </a:r>
            <a:endParaRPr lang="en-US" b="1" kern="1200" dirty="0">
              <a:solidFill>
                <a:srgbClr val="191530"/>
              </a:solidFill>
              <a:latin typeface="Poppins" pitchFamily="2" charset="77"/>
              <a:ea typeface="+mn-ea"/>
              <a:cs typeface="Poppins" pitchFamily="2" charset="77"/>
              <a:sym typeface="Arial"/>
            </a:endParaRPr>
          </a:p>
        </p:txBody>
      </p:sp>
      <p:pic>
        <p:nvPicPr>
          <p:cNvPr id="58" name="Picture 57" descr="Icon&#10;&#10;Description automatically generated with medium confidence">
            <a:hlinkClick r:id="rId4"/>
            <a:extLst>
              <a:ext uri="{FF2B5EF4-FFF2-40B4-BE49-F238E27FC236}">
                <a16:creationId xmlns:a16="http://schemas.microsoft.com/office/drawing/2014/main" id="{09DAA45F-00E5-23E9-0A38-11864F6FE39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48784" y="1497481"/>
            <a:ext cx="144000" cy="144000"/>
          </a:xfrm>
          <a:prstGeom prst="rect">
            <a:avLst/>
          </a:prstGeom>
        </p:spPr>
      </p:pic>
      <p:pic>
        <p:nvPicPr>
          <p:cNvPr id="3" name="Picture 2" descr="Icon&#10;&#10;Description automatically generated with medium confidence">
            <a:hlinkClick r:id="rId6"/>
            <a:extLst>
              <a:ext uri="{FF2B5EF4-FFF2-40B4-BE49-F238E27FC236}">
                <a16:creationId xmlns:a16="http://schemas.microsoft.com/office/drawing/2014/main" id="{5529744A-AA92-C2E4-FB84-C3723447FF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208212" y="1480860"/>
            <a:ext cx="144000" cy="144000"/>
          </a:xfrm>
          <a:prstGeom prst="rect">
            <a:avLst/>
          </a:prstGeom>
        </p:spPr>
      </p:pic>
      <p:sp>
        <p:nvSpPr>
          <p:cNvPr id="16" name="Google Shape;337;p13">
            <a:extLst>
              <a:ext uri="{FF2B5EF4-FFF2-40B4-BE49-F238E27FC236}">
                <a16:creationId xmlns:a16="http://schemas.microsoft.com/office/drawing/2014/main" id="{2D721F20-720F-CBF1-897C-D8FA7A0AB0D1}"/>
              </a:ext>
            </a:extLst>
          </p:cNvPr>
          <p:cNvSpPr txBox="1">
            <a:spLocks/>
          </p:cNvSpPr>
          <p:nvPr/>
        </p:nvSpPr>
        <p:spPr>
          <a:xfrm>
            <a:off x="8361872" y="1454103"/>
            <a:ext cx="2669651" cy="6001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1100" b="0" i="0" u="none" strike="noStrike" kern="1200" cap="none" dirty="0">
                <a:solidFill>
                  <a:schemeClr val="bg1"/>
                </a:solidFill>
                <a:latin typeface="Poppins" pitchFamily="2" charset="77"/>
                <a:ea typeface="+mn-ea"/>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2pPr>
            <a:lvl3pPr marR="0" lvl="2"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3pPr>
            <a:lvl4pPr marR="0" lvl="3" algn="l" rtl="0" eaLnBrk="1" hangingPunct="1">
              <a:lnSpc>
                <a:spcPct val="100000"/>
              </a:lnSpc>
              <a:spcBef>
                <a:spcPts val="0"/>
              </a:spcBef>
              <a:spcAft>
                <a:spcPts val="0"/>
              </a:spcAft>
              <a:buClr>
                <a:srgbClr val="000000"/>
              </a:buClr>
              <a:buFont typeface="Arial"/>
              <a:defRPr lang="en-GB" sz="800" b="0" i="0" u="none" strike="noStrike" kern="1200" cap="none" dirty="0" smtClean="0">
                <a:solidFill>
                  <a:schemeClr val="tx1"/>
                </a:solidFill>
                <a:latin typeface="Faktum" panose="020B0003030202060203" pitchFamily="34" charset="0"/>
                <a:ea typeface="+mn-ea"/>
                <a:cs typeface="+mn-cs"/>
                <a:sym typeface="Arial"/>
              </a:defRPr>
            </a:lvl4pPr>
            <a:lvl5pPr marR="0" lvl="4" algn="l" rtl="0" eaLnBrk="1" hangingPunct="1">
              <a:lnSpc>
                <a:spcPct val="100000"/>
              </a:lnSpc>
              <a:spcBef>
                <a:spcPts val="0"/>
              </a:spcBef>
              <a:spcAft>
                <a:spcPts val="0"/>
              </a:spcAft>
              <a:buClr>
                <a:srgbClr val="000000"/>
              </a:buClr>
              <a:buFont typeface="Arial"/>
              <a:defRPr lang="en-US" sz="800" b="0" i="0" u="none" strike="noStrike" kern="1200" cap="none" dirty="0">
                <a:solidFill>
                  <a:schemeClr val="tx1"/>
                </a:solidFill>
                <a:latin typeface="Faktum" panose="020B0003030202060203" pitchFamily="34" charset="0"/>
                <a:ea typeface="+mn-ea"/>
                <a:cs typeface="+mn-cs"/>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0000"/>
              </a:lnSpc>
            </a:pPr>
            <a:r>
              <a:rPr lang="en-US" sz="1000" b="1" dirty="0"/>
              <a:t>Income</a:t>
            </a:r>
          </a:p>
          <a:p>
            <a:pPr>
              <a:lnSpc>
                <a:spcPct val="110000"/>
              </a:lnSpc>
            </a:pPr>
            <a:r>
              <a:rPr lang="en-US" sz="1000" dirty="0">
                <a:solidFill>
                  <a:srgbClr val="7F8FAA"/>
                </a:solidFill>
              </a:rPr>
              <a:t>% of consumers in each income segment who are BNPL users</a:t>
            </a:r>
            <a:endParaRPr lang="en-US" dirty="0">
              <a:solidFill>
                <a:srgbClr val="7F8FAA"/>
              </a:solidFill>
            </a:endParaRPr>
          </a:p>
        </p:txBody>
      </p:sp>
      <p:graphicFrame>
        <p:nvGraphicFramePr>
          <p:cNvPr id="4" name="Chart 3">
            <a:extLst>
              <a:ext uri="{FF2B5EF4-FFF2-40B4-BE49-F238E27FC236}">
                <a16:creationId xmlns:a16="http://schemas.microsoft.com/office/drawing/2014/main" id="{059FB7A5-332E-AFE5-4C6D-F4166B599D10}"/>
              </a:ext>
            </a:extLst>
          </p:cNvPr>
          <p:cNvGraphicFramePr/>
          <p:nvPr>
            <p:extLst>
              <p:ext uri="{D42A27DB-BD31-4B8C-83A1-F6EECF244321}">
                <p14:modId xmlns:p14="http://schemas.microsoft.com/office/powerpoint/2010/main" val="571970273"/>
              </p:ext>
            </p:extLst>
          </p:nvPr>
        </p:nvGraphicFramePr>
        <p:xfrm>
          <a:off x="4819650" y="2181225"/>
          <a:ext cx="3148328" cy="36004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Chart 4">
            <a:extLst>
              <a:ext uri="{FF2B5EF4-FFF2-40B4-BE49-F238E27FC236}">
                <a16:creationId xmlns:a16="http://schemas.microsoft.com/office/drawing/2014/main" id="{BB9F8DD1-47D8-629D-EAF6-3FCF0E1C913F}"/>
              </a:ext>
            </a:extLst>
          </p:cNvPr>
          <p:cNvGraphicFramePr/>
          <p:nvPr>
            <p:extLst>
              <p:ext uri="{D42A27DB-BD31-4B8C-83A1-F6EECF244321}">
                <p14:modId xmlns:p14="http://schemas.microsoft.com/office/powerpoint/2010/main" val="239527851"/>
              </p:ext>
            </p:extLst>
          </p:nvPr>
        </p:nvGraphicFramePr>
        <p:xfrm>
          <a:off x="8252079" y="2152650"/>
          <a:ext cx="3148328" cy="3600450"/>
        </p:xfrm>
        <a:graphic>
          <a:graphicData uri="http://schemas.openxmlformats.org/drawingml/2006/chart">
            <c:chart xmlns:c="http://schemas.openxmlformats.org/drawingml/2006/chart" xmlns:r="http://schemas.openxmlformats.org/officeDocument/2006/relationships" r:id="rId8"/>
          </a:graphicData>
        </a:graphic>
      </p:graphicFrame>
      <p:cxnSp>
        <p:nvCxnSpPr>
          <p:cNvPr id="8" name="Straight Connector 7">
            <a:extLst>
              <a:ext uri="{FF2B5EF4-FFF2-40B4-BE49-F238E27FC236}">
                <a16:creationId xmlns:a16="http://schemas.microsoft.com/office/drawing/2014/main" id="{A5CF2D45-7EB5-3275-9F70-2DFC9239634A}"/>
              </a:ext>
            </a:extLst>
          </p:cNvPr>
          <p:cNvCxnSpPr>
            <a:cxnSpLocks/>
          </p:cNvCxnSpPr>
          <p:nvPr/>
        </p:nvCxnSpPr>
        <p:spPr>
          <a:xfrm>
            <a:off x="8007127"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Google Shape;293;p8">
            <a:extLst>
              <a:ext uri="{FF2B5EF4-FFF2-40B4-BE49-F238E27FC236}">
                <a16:creationId xmlns:a16="http://schemas.microsoft.com/office/drawing/2014/main" id="{F8242011-BE88-BD5C-3F12-04AF5F669F0F}"/>
              </a:ext>
            </a:extLst>
          </p:cNvPr>
          <p:cNvCxnSpPr>
            <a:cxnSpLocks/>
          </p:cNvCxnSpPr>
          <p:nvPr/>
        </p:nvCxnSpPr>
        <p:spPr>
          <a:xfrm>
            <a:off x="4200870" y="1449388"/>
            <a:ext cx="0" cy="4408487"/>
          </a:xfrm>
          <a:prstGeom prst="straightConnector1">
            <a:avLst/>
          </a:prstGeom>
          <a:noFill/>
          <a:ln w="9525" cap="flat" cmpd="sng">
            <a:solidFill>
              <a:schemeClr val="tx2"/>
            </a:solidFill>
            <a:prstDash val="solid"/>
            <a:round/>
            <a:headEnd type="none" w="sm" len="sm"/>
            <a:tailEnd type="none" w="sm" len="sm"/>
          </a:ln>
        </p:spPr>
      </p:cxnSp>
    </p:spTree>
    <p:extLst>
      <p:ext uri="{BB962C8B-B14F-4D97-AF65-F5344CB8AC3E}">
        <p14:creationId xmlns:p14="http://schemas.microsoft.com/office/powerpoint/2010/main" val="2595308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4B2D84-8DFD-C3AD-A1EA-C8ABEDCE77BF}"/>
              </a:ext>
            </a:extLst>
          </p:cNvPr>
          <p:cNvSpPr>
            <a:spLocks noGrp="1"/>
          </p:cNvSpPr>
          <p:nvPr>
            <p:ph type="body" sz="quarter" idx="26"/>
          </p:nvPr>
        </p:nvSpPr>
        <p:spPr>
          <a:xfrm>
            <a:off x="861060" y="1457464"/>
            <a:ext cx="6675437" cy="415498"/>
          </a:xfrm>
        </p:spPr>
        <p:txBody>
          <a:bodyPr/>
          <a:lstStyle/>
          <a:p>
            <a:r>
              <a:rPr lang="en-US" b="1" dirty="0"/>
              <a:t>BNPL attitudes grab bag</a:t>
            </a:r>
          </a:p>
          <a:p>
            <a:r>
              <a:rPr lang="en-GB" sz="1000" dirty="0">
                <a:solidFill>
                  <a:schemeClr val="bg2"/>
                </a:solidFill>
              </a:rPr>
              <a:t>% of BNPL users who say the following describe them</a:t>
            </a:r>
            <a:endParaRPr lang="en-US" sz="1000" dirty="0">
              <a:solidFill>
                <a:schemeClr val="bg2"/>
              </a:solidFill>
            </a:endParaRPr>
          </a:p>
        </p:txBody>
      </p:sp>
      <p:sp>
        <p:nvSpPr>
          <p:cNvPr id="5" name="Text Placeholder 4">
            <a:extLst>
              <a:ext uri="{FF2B5EF4-FFF2-40B4-BE49-F238E27FC236}">
                <a16:creationId xmlns:a16="http://schemas.microsoft.com/office/drawing/2014/main" id="{641FCA6E-CF34-3341-CE4A-3C05C413E0FF}"/>
              </a:ext>
            </a:extLst>
          </p:cNvPr>
          <p:cNvSpPr>
            <a:spLocks noGrp="1"/>
          </p:cNvSpPr>
          <p:nvPr>
            <p:ph type="body" sz="quarter" idx="32"/>
          </p:nvPr>
        </p:nvSpPr>
        <p:spPr>
          <a:xfrm>
            <a:off x="8254876" y="1450086"/>
            <a:ext cx="3112641" cy="4708981"/>
          </a:xfrm>
        </p:spPr>
        <p:txBody>
          <a:bodyPr/>
          <a:lstStyle/>
          <a:p>
            <a:r>
              <a:rPr lang="en-US" sz="1000" dirty="0"/>
              <a:t>BNPL users tend to convey a sense of financial savviness that we might expect. Despite low rates of interest, BNPL services still carry with them a risk-factor that typical users are seemingly aware of. They’re more likely than the average consumer to partake in money-saving activities like using coupons, reward programs, or be on the lookout for better deals on products.</a:t>
            </a:r>
          </a:p>
          <a:p>
            <a:endParaRPr lang="en-US" sz="1000" dirty="0"/>
          </a:p>
          <a:p>
            <a:r>
              <a:rPr lang="en-US" sz="1000" dirty="0"/>
              <a:t>Likewise, just over 4 in 10 say consider themselves good at managing money. That doesn’t mean they don’t take risks or make quick decisions (34% and 42% say this respectively), but our data implies these consumers generally do their research. </a:t>
            </a:r>
          </a:p>
          <a:p>
            <a:endParaRPr lang="en-US" sz="1000" dirty="0"/>
          </a:p>
          <a:p>
            <a:r>
              <a:rPr lang="en-US" sz="1000" dirty="0"/>
              <a:t>In times like this, it’s a sensible mindset to have – especially when we consider the long-term implications of spending more than we can afford. The risks associated with things like credit cards and loans are well-known – </a:t>
            </a:r>
            <a:r>
              <a:rPr lang="en-US" sz="1000" dirty="0">
                <a:hlinkClick r:id="rId3"/>
              </a:rPr>
              <a:t>the same can be said for BNPL</a:t>
            </a:r>
            <a:r>
              <a:rPr lang="en-US" sz="1000" dirty="0"/>
              <a:t>. On the whole, BNPL users ensure they’re keeping informed, and their fondness for financial information is a reminder for brands to be transparent about payments and give customers </a:t>
            </a:r>
            <a:r>
              <a:rPr lang="en-US" sz="1000" dirty="0">
                <a:hlinkClick r:id="rId4"/>
              </a:rPr>
              <a:t>as much choice</a:t>
            </a:r>
            <a:r>
              <a:rPr lang="en-US" sz="1000" dirty="0"/>
              <a:t> as possible.</a:t>
            </a:r>
            <a:br>
              <a:rPr lang="en-US" sz="1000" dirty="0"/>
            </a:br>
            <a:br>
              <a:rPr lang="en-US" sz="1000" dirty="0"/>
            </a:br>
            <a:endParaRPr lang="en-US" sz="1000" dirty="0"/>
          </a:p>
        </p:txBody>
      </p:sp>
      <p:sp>
        <p:nvSpPr>
          <p:cNvPr id="6" name="Text Placeholder 5">
            <a:extLst>
              <a:ext uri="{FF2B5EF4-FFF2-40B4-BE49-F238E27FC236}">
                <a16:creationId xmlns:a16="http://schemas.microsoft.com/office/drawing/2014/main" id="{5B52DECA-8DC8-03A1-55CE-0E4B89C656AD}"/>
              </a:ext>
            </a:extLst>
          </p:cNvPr>
          <p:cNvSpPr>
            <a:spLocks noGrp="1"/>
          </p:cNvSpPr>
          <p:nvPr>
            <p:ph type="body" sz="quarter" idx="42"/>
          </p:nvPr>
        </p:nvSpPr>
        <p:spPr/>
        <p:txBody>
          <a:bodyPr>
            <a:normAutofit/>
          </a:bodyPr>
          <a:lstStyle/>
          <a:p>
            <a:r>
              <a:rPr lang="en-US" sz="2200" dirty="0"/>
              <a:t>They’re careful, price-conscious, and financially savvy</a:t>
            </a:r>
          </a:p>
        </p:txBody>
      </p:sp>
      <p:sp>
        <p:nvSpPr>
          <p:cNvPr id="7" name="Text Placeholder 6">
            <a:extLst>
              <a:ext uri="{FF2B5EF4-FFF2-40B4-BE49-F238E27FC236}">
                <a16:creationId xmlns:a16="http://schemas.microsoft.com/office/drawing/2014/main" id="{444B4504-7843-2A94-4E81-97781E3649A1}"/>
              </a:ext>
            </a:extLst>
          </p:cNvPr>
          <p:cNvSpPr>
            <a:spLocks noGrp="1"/>
          </p:cNvSpPr>
          <p:nvPr>
            <p:ph type="body" sz="quarter" idx="25"/>
          </p:nvPr>
        </p:nvSpPr>
        <p:spPr>
          <a:xfrm>
            <a:off x="863894" y="6178900"/>
            <a:ext cx="10609420" cy="200055"/>
          </a:xfrm>
        </p:spPr>
        <p:txBody>
          <a:bodyPr/>
          <a:lstStyle/>
          <a:p>
            <a:r>
              <a:rPr lang="en-US" b="1" dirty="0"/>
              <a:t>Source: </a:t>
            </a:r>
            <a:r>
              <a:rPr lang="en-US" dirty="0">
                <a:latin typeface="Poppins" panose="00000500000000000000" pitchFamily="2" charset="0"/>
                <a:cs typeface="Poppins" panose="00000500000000000000" pitchFamily="2" charset="0"/>
              </a:rPr>
              <a:t>GWI Core Q2 2022</a:t>
            </a:r>
            <a:r>
              <a:rPr lang="en-US" dirty="0"/>
              <a:t>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33,740 buy now, pay later users aged 16-64</a:t>
            </a:r>
            <a:endParaRPr lang="en-US" b="1" dirty="0">
              <a:latin typeface="Poppins" panose="00000500000000000000" pitchFamily="2" charset="0"/>
              <a:cs typeface="Poppins" panose="00000500000000000000" pitchFamily="2" charset="0"/>
            </a:endParaRPr>
          </a:p>
        </p:txBody>
      </p:sp>
      <p:pic>
        <p:nvPicPr>
          <p:cNvPr id="9" name="Picture 8" descr="Icon&#10;&#10;Description automatically generated with medium confidence">
            <a:hlinkClick r:id="rId5"/>
            <a:extLst>
              <a:ext uri="{FF2B5EF4-FFF2-40B4-BE49-F238E27FC236}">
                <a16:creationId xmlns:a16="http://schemas.microsoft.com/office/drawing/2014/main" id="{81A23AEB-BA08-5517-B5AE-7BDD464E51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3937" y="1464955"/>
            <a:ext cx="144000" cy="144000"/>
          </a:xfrm>
          <a:prstGeom prst="rect">
            <a:avLst/>
          </a:prstGeom>
        </p:spPr>
      </p:pic>
      <p:graphicFrame>
        <p:nvGraphicFramePr>
          <p:cNvPr id="3" name="Chart 2">
            <a:extLst>
              <a:ext uri="{FF2B5EF4-FFF2-40B4-BE49-F238E27FC236}">
                <a16:creationId xmlns:a16="http://schemas.microsoft.com/office/drawing/2014/main" id="{3825930A-D591-503B-3E32-E600B9D988D1}"/>
              </a:ext>
            </a:extLst>
          </p:cNvPr>
          <p:cNvGraphicFramePr/>
          <p:nvPr>
            <p:extLst>
              <p:ext uri="{D42A27DB-BD31-4B8C-83A1-F6EECF244321}">
                <p14:modId xmlns:p14="http://schemas.microsoft.com/office/powerpoint/2010/main" val="1995278991"/>
              </p:ext>
            </p:extLst>
          </p:nvPr>
        </p:nvGraphicFramePr>
        <p:xfrm>
          <a:off x="870203" y="2164938"/>
          <a:ext cx="6748779" cy="3895629"/>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a:extLst>
              <a:ext uri="{FF2B5EF4-FFF2-40B4-BE49-F238E27FC236}">
                <a16:creationId xmlns:a16="http://schemas.microsoft.com/office/drawing/2014/main" id="{3963B642-B127-B28B-138C-B9457F91C46A}"/>
              </a:ext>
            </a:extLst>
          </p:cNvPr>
          <p:cNvSpPr txBox="1"/>
          <p:nvPr/>
        </p:nvSpPr>
        <p:spPr>
          <a:xfrm>
            <a:off x="7169411" y="2323527"/>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1.11</a:t>
            </a:r>
          </a:p>
        </p:txBody>
      </p:sp>
      <p:sp>
        <p:nvSpPr>
          <p:cNvPr id="12" name="TextBox 11">
            <a:extLst>
              <a:ext uri="{FF2B5EF4-FFF2-40B4-BE49-F238E27FC236}">
                <a16:creationId xmlns:a16="http://schemas.microsoft.com/office/drawing/2014/main" id="{5792C718-F742-CFD7-0365-AE3ED4417751}"/>
              </a:ext>
            </a:extLst>
          </p:cNvPr>
          <p:cNvSpPr txBox="1"/>
          <p:nvPr/>
        </p:nvSpPr>
        <p:spPr>
          <a:xfrm>
            <a:off x="6898142" y="2608483"/>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1.18</a:t>
            </a:r>
          </a:p>
        </p:txBody>
      </p:sp>
      <p:sp>
        <p:nvSpPr>
          <p:cNvPr id="13" name="TextBox 12">
            <a:extLst>
              <a:ext uri="{FF2B5EF4-FFF2-40B4-BE49-F238E27FC236}">
                <a16:creationId xmlns:a16="http://schemas.microsoft.com/office/drawing/2014/main" id="{C337E22F-9D8D-58D1-B0E6-62EA5A6F6C6B}"/>
              </a:ext>
            </a:extLst>
          </p:cNvPr>
          <p:cNvSpPr txBox="1"/>
          <p:nvPr/>
        </p:nvSpPr>
        <p:spPr>
          <a:xfrm>
            <a:off x="6832861" y="2893439"/>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1.24</a:t>
            </a:r>
          </a:p>
        </p:txBody>
      </p:sp>
      <p:sp>
        <p:nvSpPr>
          <p:cNvPr id="14" name="TextBox 13">
            <a:extLst>
              <a:ext uri="{FF2B5EF4-FFF2-40B4-BE49-F238E27FC236}">
                <a16:creationId xmlns:a16="http://schemas.microsoft.com/office/drawing/2014/main" id="{FAB633AF-5076-18E4-1C96-588CC00C6A45}"/>
              </a:ext>
            </a:extLst>
          </p:cNvPr>
          <p:cNvSpPr txBox="1"/>
          <p:nvPr/>
        </p:nvSpPr>
        <p:spPr>
          <a:xfrm>
            <a:off x="6626873" y="3178395"/>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1.09</a:t>
            </a:r>
          </a:p>
        </p:txBody>
      </p:sp>
      <p:sp>
        <p:nvSpPr>
          <p:cNvPr id="15" name="TextBox 14">
            <a:extLst>
              <a:ext uri="{FF2B5EF4-FFF2-40B4-BE49-F238E27FC236}">
                <a16:creationId xmlns:a16="http://schemas.microsoft.com/office/drawing/2014/main" id="{0A967C1D-0EE2-1F46-E2C0-226B6730A651}"/>
              </a:ext>
            </a:extLst>
          </p:cNvPr>
          <p:cNvSpPr txBox="1"/>
          <p:nvPr/>
        </p:nvSpPr>
        <p:spPr>
          <a:xfrm>
            <a:off x="6626873" y="3461320"/>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1.12</a:t>
            </a:r>
          </a:p>
        </p:txBody>
      </p:sp>
      <p:sp>
        <p:nvSpPr>
          <p:cNvPr id="16" name="TextBox 15">
            <a:extLst>
              <a:ext uri="{FF2B5EF4-FFF2-40B4-BE49-F238E27FC236}">
                <a16:creationId xmlns:a16="http://schemas.microsoft.com/office/drawing/2014/main" id="{5CC50E1B-B4EF-3861-59D0-489AAE4B7B1C}"/>
              </a:ext>
            </a:extLst>
          </p:cNvPr>
          <p:cNvSpPr txBox="1"/>
          <p:nvPr/>
        </p:nvSpPr>
        <p:spPr>
          <a:xfrm>
            <a:off x="6355604" y="3745050"/>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1.15</a:t>
            </a:r>
          </a:p>
        </p:txBody>
      </p:sp>
      <p:sp>
        <p:nvSpPr>
          <p:cNvPr id="17" name="TextBox 16">
            <a:extLst>
              <a:ext uri="{FF2B5EF4-FFF2-40B4-BE49-F238E27FC236}">
                <a16:creationId xmlns:a16="http://schemas.microsoft.com/office/drawing/2014/main" id="{A52AD868-D28B-7ED1-5CBC-7082D8E77C36}"/>
              </a:ext>
            </a:extLst>
          </p:cNvPr>
          <p:cNvSpPr txBox="1"/>
          <p:nvPr/>
        </p:nvSpPr>
        <p:spPr>
          <a:xfrm>
            <a:off x="6355604" y="4030006"/>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1.25</a:t>
            </a:r>
          </a:p>
        </p:txBody>
      </p:sp>
      <p:sp>
        <p:nvSpPr>
          <p:cNvPr id="18" name="TextBox 17">
            <a:extLst>
              <a:ext uri="{FF2B5EF4-FFF2-40B4-BE49-F238E27FC236}">
                <a16:creationId xmlns:a16="http://schemas.microsoft.com/office/drawing/2014/main" id="{B5456387-4356-30D5-F2C2-DD92206D0303}"/>
              </a:ext>
            </a:extLst>
          </p:cNvPr>
          <p:cNvSpPr txBox="1"/>
          <p:nvPr/>
        </p:nvSpPr>
        <p:spPr>
          <a:xfrm>
            <a:off x="6355604" y="4306717"/>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1.27</a:t>
            </a:r>
          </a:p>
        </p:txBody>
      </p:sp>
      <p:sp>
        <p:nvSpPr>
          <p:cNvPr id="19" name="TextBox 18">
            <a:extLst>
              <a:ext uri="{FF2B5EF4-FFF2-40B4-BE49-F238E27FC236}">
                <a16:creationId xmlns:a16="http://schemas.microsoft.com/office/drawing/2014/main" id="{07CB0E01-5671-7414-2326-48A310D8C9ED}"/>
              </a:ext>
            </a:extLst>
          </p:cNvPr>
          <p:cNvSpPr txBox="1"/>
          <p:nvPr/>
        </p:nvSpPr>
        <p:spPr>
          <a:xfrm>
            <a:off x="6290323" y="4596280"/>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1.28</a:t>
            </a:r>
          </a:p>
        </p:txBody>
      </p:sp>
      <p:sp>
        <p:nvSpPr>
          <p:cNvPr id="20" name="TextBox 19">
            <a:extLst>
              <a:ext uri="{FF2B5EF4-FFF2-40B4-BE49-F238E27FC236}">
                <a16:creationId xmlns:a16="http://schemas.microsoft.com/office/drawing/2014/main" id="{8526F286-5678-A4F3-9256-D4B57EE0F560}"/>
              </a:ext>
            </a:extLst>
          </p:cNvPr>
          <p:cNvSpPr txBox="1"/>
          <p:nvPr/>
        </p:nvSpPr>
        <p:spPr>
          <a:xfrm>
            <a:off x="5913221" y="4872991"/>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1.23</a:t>
            </a:r>
          </a:p>
        </p:txBody>
      </p:sp>
      <p:sp>
        <p:nvSpPr>
          <p:cNvPr id="8" name="TextBox 7">
            <a:extLst>
              <a:ext uri="{FF2B5EF4-FFF2-40B4-BE49-F238E27FC236}">
                <a16:creationId xmlns:a16="http://schemas.microsoft.com/office/drawing/2014/main" id="{125B0AA0-B3C8-CBAD-AFC4-C2C31503C198}"/>
              </a:ext>
            </a:extLst>
          </p:cNvPr>
          <p:cNvSpPr txBox="1"/>
          <p:nvPr/>
        </p:nvSpPr>
        <p:spPr>
          <a:xfrm>
            <a:off x="7153645" y="2118576"/>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IDX</a:t>
            </a:r>
          </a:p>
        </p:txBody>
      </p:sp>
      <p:cxnSp>
        <p:nvCxnSpPr>
          <p:cNvPr id="10" name="Straight Connector 9">
            <a:extLst>
              <a:ext uri="{FF2B5EF4-FFF2-40B4-BE49-F238E27FC236}">
                <a16:creationId xmlns:a16="http://schemas.microsoft.com/office/drawing/2014/main" id="{BB28DE2B-DE3B-E909-044B-C2ECF7379448}"/>
              </a:ext>
            </a:extLst>
          </p:cNvPr>
          <p:cNvCxnSpPr>
            <a:cxnSpLocks/>
          </p:cNvCxnSpPr>
          <p:nvPr/>
        </p:nvCxnSpPr>
        <p:spPr>
          <a:xfrm>
            <a:off x="8007127"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458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914DC9-0802-910D-D7FC-151A343970BF}"/>
              </a:ext>
            </a:extLst>
          </p:cNvPr>
          <p:cNvSpPr>
            <a:spLocks noGrp="1"/>
          </p:cNvSpPr>
          <p:nvPr>
            <p:ph type="body" sz="quarter" idx="42"/>
          </p:nvPr>
        </p:nvSpPr>
        <p:spPr/>
        <p:txBody>
          <a:bodyPr>
            <a:normAutofit/>
          </a:bodyPr>
          <a:lstStyle/>
          <a:p>
            <a:r>
              <a:rPr lang="en-US" sz="2200" dirty="0"/>
              <a:t>The prospective BNPL users</a:t>
            </a:r>
          </a:p>
        </p:txBody>
      </p:sp>
      <p:sp>
        <p:nvSpPr>
          <p:cNvPr id="5" name="Text Placeholder 4">
            <a:extLst>
              <a:ext uri="{FF2B5EF4-FFF2-40B4-BE49-F238E27FC236}">
                <a16:creationId xmlns:a16="http://schemas.microsoft.com/office/drawing/2014/main" id="{AC3F20C4-7891-F4A1-8602-29F0092EFE25}"/>
              </a:ext>
            </a:extLst>
          </p:cNvPr>
          <p:cNvSpPr>
            <a:spLocks noGrp="1"/>
          </p:cNvSpPr>
          <p:nvPr>
            <p:ph type="body" sz="quarter" idx="26"/>
          </p:nvPr>
        </p:nvSpPr>
        <p:spPr>
          <a:xfrm>
            <a:off x="861060" y="1454400"/>
            <a:ext cx="2999737" cy="4555093"/>
          </a:xfrm>
        </p:spPr>
        <p:txBody>
          <a:bodyPr/>
          <a:lstStyle/>
          <a:p>
            <a:r>
              <a:rPr lang="en-US" sz="1000" dirty="0"/>
              <a:t>On the flip side then, what about consumers who are considering using BNPL? On the surface, they look a lot like current users; interest is much higher among all generations except baby boomers, mid-high earners, and consumers in APAC markets. Demographically, they’re very similar.</a:t>
            </a:r>
          </a:p>
          <a:p>
            <a:endParaRPr lang="en-US" sz="1000" dirty="0"/>
          </a:p>
          <a:p>
            <a:r>
              <a:rPr lang="en-US" sz="1000" dirty="0"/>
              <a:t>But when it comes to attitudes there’s a noticeable shift; those interested in using BNPL are somewhat less financially savvy. Make no mistake, they’re still ahead of the average when it comes to money-saving practices like researching products or looking for better deals, but these are slim over-indexes. They’re also less confident in their ability to manage money effectively, and even less price-conscious than the BNPL early adopters we observed in the previous slide. In short, these are consumers with less financial confidence.</a:t>
            </a:r>
          </a:p>
          <a:p>
            <a:endParaRPr lang="en-US" sz="1000" dirty="0"/>
          </a:p>
          <a:p>
            <a:r>
              <a:rPr lang="en-US" sz="1000" dirty="0"/>
              <a:t>This could be a problem. Consumers may well get weighed down with purchases they can’t afford, and it’s important for services to be as upfront as possible about the risks of BNPL as it becomes more commonplace.</a:t>
            </a:r>
          </a:p>
        </p:txBody>
      </p:sp>
      <p:sp>
        <p:nvSpPr>
          <p:cNvPr id="6" name="Text Placeholder 5">
            <a:extLst>
              <a:ext uri="{FF2B5EF4-FFF2-40B4-BE49-F238E27FC236}">
                <a16:creationId xmlns:a16="http://schemas.microsoft.com/office/drawing/2014/main" id="{AF8F9DEB-0B8C-90B4-E733-0B288AED308E}"/>
              </a:ext>
            </a:extLst>
          </p:cNvPr>
          <p:cNvSpPr>
            <a:spLocks noGrp="1"/>
          </p:cNvSpPr>
          <p:nvPr>
            <p:ph type="body" sz="quarter" idx="32"/>
          </p:nvPr>
        </p:nvSpPr>
        <p:spPr>
          <a:xfrm>
            <a:off x="4482333" y="1454401"/>
            <a:ext cx="3742732" cy="569387"/>
          </a:xfrm>
        </p:spPr>
        <p:txBody>
          <a:bodyPr/>
          <a:lstStyle/>
          <a:p>
            <a:r>
              <a:rPr lang="en-US" b="1" dirty="0"/>
              <a:t>BNPL interest</a:t>
            </a:r>
          </a:p>
          <a:p>
            <a:r>
              <a:rPr lang="en-GB" sz="1000" dirty="0">
                <a:solidFill>
                  <a:schemeClr val="bg2"/>
                </a:solidFill>
              </a:rPr>
              <a:t>% of consumers in these groups who say they’re interested/not interested in using BNPL in the future</a:t>
            </a:r>
            <a:endParaRPr lang="en-US" sz="1000" dirty="0">
              <a:solidFill>
                <a:schemeClr val="bg2"/>
              </a:solidFill>
            </a:endParaRPr>
          </a:p>
        </p:txBody>
      </p:sp>
      <p:sp>
        <p:nvSpPr>
          <p:cNvPr id="7" name="Text Placeholder 6">
            <a:extLst>
              <a:ext uri="{FF2B5EF4-FFF2-40B4-BE49-F238E27FC236}">
                <a16:creationId xmlns:a16="http://schemas.microsoft.com/office/drawing/2014/main" id="{1993BB0D-F7F6-E2A5-91D1-78C0AC9D4344}"/>
              </a:ext>
            </a:extLst>
          </p:cNvPr>
          <p:cNvSpPr>
            <a:spLocks noGrp="1"/>
          </p:cNvSpPr>
          <p:nvPr>
            <p:ph type="body" sz="quarter" idx="25"/>
          </p:nvPr>
        </p:nvSpPr>
        <p:spPr>
          <a:xfrm>
            <a:off x="864136" y="6178900"/>
            <a:ext cx="10609420" cy="200055"/>
          </a:xfrm>
        </p:spPr>
        <p:txBody>
          <a:bodyPr/>
          <a:lstStyle/>
          <a:p>
            <a:r>
              <a:rPr lang="en-US" b="1" dirty="0"/>
              <a:t>Source: </a:t>
            </a:r>
            <a:r>
              <a:rPr lang="en-US" dirty="0">
                <a:latin typeface="Poppins" panose="00000500000000000000" pitchFamily="2" charset="0"/>
                <a:cs typeface="Poppins" panose="00000500000000000000" pitchFamily="2" charset="0"/>
              </a:rPr>
              <a:t>GWI Zeitgeist September 2022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15,329 internet users in 12 countries aged 16-64</a:t>
            </a:r>
          </a:p>
        </p:txBody>
      </p:sp>
      <p:pic>
        <p:nvPicPr>
          <p:cNvPr id="8" name="Picture 7" descr="Icon&#10;&#10;Description automatically generated with medium confidence">
            <a:hlinkClick r:id="rId3"/>
            <a:extLst>
              <a:ext uri="{FF2B5EF4-FFF2-40B4-BE49-F238E27FC236}">
                <a16:creationId xmlns:a16="http://schemas.microsoft.com/office/drawing/2014/main" id="{1FF263E5-8DB3-BF1E-BF26-E59026736C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77212" y="1499354"/>
            <a:ext cx="144000" cy="144000"/>
          </a:xfrm>
          <a:prstGeom prst="rect">
            <a:avLst/>
          </a:prstGeom>
        </p:spPr>
      </p:pic>
      <p:graphicFrame>
        <p:nvGraphicFramePr>
          <p:cNvPr id="14" name="Chart 13">
            <a:extLst>
              <a:ext uri="{FF2B5EF4-FFF2-40B4-BE49-F238E27FC236}">
                <a16:creationId xmlns:a16="http://schemas.microsoft.com/office/drawing/2014/main" id="{AD6D567B-6234-E4EC-180F-458A969B0455}"/>
              </a:ext>
            </a:extLst>
          </p:cNvPr>
          <p:cNvGraphicFramePr/>
          <p:nvPr>
            <p:extLst>
              <p:ext uri="{D42A27DB-BD31-4B8C-83A1-F6EECF244321}">
                <p14:modId xmlns:p14="http://schemas.microsoft.com/office/powerpoint/2010/main" val="775065130"/>
              </p:ext>
            </p:extLst>
          </p:nvPr>
        </p:nvGraphicFramePr>
        <p:xfrm>
          <a:off x="4611679" y="2092802"/>
          <a:ext cx="6627817" cy="3790665"/>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Google Shape;293;p8">
            <a:extLst>
              <a:ext uri="{FF2B5EF4-FFF2-40B4-BE49-F238E27FC236}">
                <a16:creationId xmlns:a16="http://schemas.microsoft.com/office/drawing/2014/main" id="{30B0766B-1E1B-5A50-AA67-F0BD4CE38B07}"/>
              </a:ext>
            </a:extLst>
          </p:cNvPr>
          <p:cNvCxnSpPr>
            <a:cxnSpLocks/>
          </p:cNvCxnSpPr>
          <p:nvPr/>
        </p:nvCxnSpPr>
        <p:spPr>
          <a:xfrm>
            <a:off x="4200870" y="1449388"/>
            <a:ext cx="0" cy="4408487"/>
          </a:xfrm>
          <a:prstGeom prst="straightConnector1">
            <a:avLst/>
          </a:prstGeom>
          <a:noFill/>
          <a:ln w="9525" cap="flat" cmpd="sng">
            <a:solidFill>
              <a:schemeClr val="tx2"/>
            </a:solidFill>
            <a:prstDash val="solid"/>
            <a:round/>
            <a:headEnd type="none" w="sm" len="sm"/>
            <a:tailEnd type="none" w="sm" len="sm"/>
          </a:ln>
        </p:spPr>
      </p:cxnSp>
    </p:spTree>
    <p:extLst>
      <p:ext uri="{BB962C8B-B14F-4D97-AF65-F5344CB8AC3E}">
        <p14:creationId xmlns:p14="http://schemas.microsoft.com/office/powerpoint/2010/main" val="2634281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4B2D84-8DFD-C3AD-A1EA-C8ABEDCE77BF}"/>
              </a:ext>
            </a:extLst>
          </p:cNvPr>
          <p:cNvSpPr>
            <a:spLocks noGrp="1"/>
          </p:cNvSpPr>
          <p:nvPr>
            <p:ph type="body" sz="quarter" idx="26"/>
          </p:nvPr>
        </p:nvSpPr>
        <p:spPr>
          <a:xfrm>
            <a:off x="870204" y="1457464"/>
            <a:ext cx="6675437" cy="415498"/>
          </a:xfrm>
        </p:spPr>
        <p:txBody>
          <a:bodyPr/>
          <a:lstStyle/>
          <a:p>
            <a:r>
              <a:rPr lang="en-US" b="1" dirty="0"/>
              <a:t>Reasons for interest in using a BNPL service</a:t>
            </a:r>
          </a:p>
          <a:p>
            <a:r>
              <a:rPr lang="en-GB" sz="1000" dirty="0">
                <a:solidFill>
                  <a:schemeClr val="bg2"/>
                </a:solidFill>
              </a:rPr>
              <a:t>% of consumers who say the following are reasons they’re interested in using BNPL</a:t>
            </a:r>
            <a:endParaRPr lang="en-US" sz="1000" dirty="0">
              <a:solidFill>
                <a:schemeClr val="bg2"/>
              </a:solidFill>
            </a:endParaRPr>
          </a:p>
        </p:txBody>
      </p:sp>
      <p:sp>
        <p:nvSpPr>
          <p:cNvPr id="5" name="Text Placeholder 4">
            <a:extLst>
              <a:ext uri="{FF2B5EF4-FFF2-40B4-BE49-F238E27FC236}">
                <a16:creationId xmlns:a16="http://schemas.microsoft.com/office/drawing/2014/main" id="{641FCA6E-CF34-3341-CE4A-3C05C413E0FF}"/>
              </a:ext>
            </a:extLst>
          </p:cNvPr>
          <p:cNvSpPr>
            <a:spLocks noGrp="1"/>
          </p:cNvSpPr>
          <p:nvPr>
            <p:ph type="body" sz="quarter" idx="32"/>
          </p:nvPr>
        </p:nvSpPr>
        <p:spPr>
          <a:xfrm>
            <a:off x="8258095" y="1450087"/>
            <a:ext cx="3163905" cy="4862870"/>
          </a:xfrm>
        </p:spPr>
        <p:txBody>
          <a:bodyPr/>
          <a:lstStyle/>
          <a:p>
            <a:r>
              <a:rPr lang="en-US" sz="1000" dirty="0"/>
              <a:t>Among prospective BNPL users, there’s a clear reason for being interested: it’s convenient. Generally, this makes a lot of sense. Among current BNPL users, half of them used one via their mobile. It goes deeper than this of course, but with smartphones the most widely-owned device in the world, that makes BNPL incredibly accessible to consumers – fitting online shopping around activities like watching TV or commuting.</a:t>
            </a:r>
          </a:p>
          <a:p>
            <a:endParaRPr lang="en-US" sz="1000" dirty="0"/>
          </a:p>
          <a:p>
            <a:r>
              <a:rPr lang="en-US" sz="1000" dirty="0"/>
              <a:t>But convenience also extends to things like the fact BNPL makes accessing/using credit easier, or that it removes the need to wait around for payday. In short, consumers see it as a low-risk method of buying things they’d normally have to save for – especially since 28% say they can use BNPL to avoid paying interest.</a:t>
            </a:r>
          </a:p>
          <a:p>
            <a:endParaRPr lang="en-US" sz="1000" dirty="0"/>
          </a:p>
          <a:p>
            <a:r>
              <a:rPr lang="en-US" sz="1000" dirty="0"/>
              <a:t>There are some warning signs, though. Gen Z are 15% more likely to say it saves them waiting for payday, and 10% more likely to say that it’s easier to be pre-approved for an installment loan over a credit card. Getting too caught up in the convenience of BNPL can be problematic for audiences with less spending power. Brands shouldn’t wait around for </a:t>
            </a:r>
            <a:r>
              <a:rPr lang="en-US" sz="1000" dirty="0">
                <a:hlinkClick r:id="rId3"/>
              </a:rPr>
              <a:t>regulation</a:t>
            </a:r>
            <a:r>
              <a:rPr lang="en-US" sz="1000" dirty="0"/>
              <a:t> to catch up with them; being honest to consumers about the consequences of misusing BNPL.</a:t>
            </a:r>
          </a:p>
        </p:txBody>
      </p:sp>
      <p:sp>
        <p:nvSpPr>
          <p:cNvPr id="6" name="Text Placeholder 5">
            <a:extLst>
              <a:ext uri="{FF2B5EF4-FFF2-40B4-BE49-F238E27FC236}">
                <a16:creationId xmlns:a16="http://schemas.microsoft.com/office/drawing/2014/main" id="{5B52DECA-8DC8-03A1-55CE-0E4B89C656AD}"/>
              </a:ext>
            </a:extLst>
          </p:cNvPr>
          <p:cNvSpPr>
            <a:spLocks noGrp="1"/>
          </p:cNvSpPr>
          <p:nvPr>
            <p:ph type="body" sz="quarter" idx="42"/>
          </p:nvPr>
        </p:nvSpPr>
        <p:spPr>
          <a:xfrm>
            <a:off x="850210" y="656650"/>
            <a:ext cx="10609420" cy="648000"/>
          </a:xfrm>
        </p:spPr>
        <p:txBody>
          <a:bodyPr>
            <a:noAutofit/>
          </a:bodyPr>
          <a:lstStyle/>
          <a:p>
            <a:r>
              <a:rPr lang="en-US" sz="2200" dirty="0"/>
              <a:t>Consumers see BNPL as a convenient way to manage their spending</a:t>
            </a:r>
          </a:p>
        </p:txBody>
      </p:sp>
      <p:sp>
        <p:nvSpPr>
          <p:cNvPr id="7" name="Text Placeholder 6">
            <a:extLst>
              <a:ext uri="{FF2B5EF4-FFF2-40B4-BE49-F238E27FC236}">
                <a16:creationId xmlns:a16="http://schemas.microsoft.com/office/drawing/2014/main" id="{444B4504-7843-2A94-4E81-97781E3649A1}"/>
              </a:ext>
            </a:extLst>
          </p:cNvPr>
          <p:cNvSpPr>
            <a:spLocks noGrp="1"/>
          </p:cNvSpPr>
          <p:nvPr>
            <p:ph type="body" sz="quarter" idx="25"/>
          </p:nvPr>
        </p:nvSpPr>
        <p:spPr>
          <a:xfrm>
            <a:off x="863894" y="6178900"/>
            <a:ext cx="10609420" cy="200055"/>
          </a:xfrm>
        </p:spPr>
        <p:txBody>
          <a:bodyPr/>
          <a:lstStyle/>
          <a:p>
            <a:r>
              <a:rPr lang="en-US" b="1" dirty="0"/>
              <a:t>Source: </a:t>
            </a:r>
            <a:r>
              <a:rPr lang="en-US" dirty="0">
                <a:latin typeface="Poppins" panose="00000500000000000000" pitchFamily="2" charset="0"/>
                <a:cs typeface="Poppins" panose="00000500000000000000" pitchFamily="2" charset="0"/>
              </a:rPr>
              <a:t>GWI Zeitgeist September 2022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15,329 internet users in 12 countries aged 16-64</a:t>
            </a:r>
            <a:endParaRPr lang="en-US" b="1" dirty="0">
              <a:latin typeface="Poppins" panose="00000500000000000000" pitchFamily="2" charset="0"/>
              <a:cs typeface="Poppins" panose="00000500000000000000" pitchFamily="2" charset="0"/>
            </a:endParaRPr>
          </a:p>
        </p:txBody>
      </p:sp>
      <p:pic>
        <p:nvPicPr>
          <p:cNvPr id="9" name="Picture 8" descr="Icon&#10;&#10;Description automatically generated with medium confidence">
            <a:hlinkClick r:id="rId4"/>
            <a:extLst>
              <a:ext uri="{FF2B5EF4-FFF2-40B4-BE49-F238E27FC236}">
                <a16:creationId xmlns:a16="http://schemas.microsoft.com/office/drawing/2014/main" id="{81A23AEB-BA08-5517-B5AE-7BDD464E51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6403" y="1504633"/>
            <a:ext cx="144000" cy="144000"/>
          </a:xfrm>
          <a:prstGeom prst="rect">
            <a:avLst/>
          </a:prstGeom>
        </p:spPr>
      </p:pic>
      <p:graphicFrame>
        <p:nvGraphicFramePr>
          <p:cNvPr id="3" name="Chart 2">
            <a:extLst>
              <a:ext uri="{FF2B5EF4-FFF2-40B4-BE49-F238E27FC236}">
                <a16:creationId xmlns:a16="http://schemas.microsoft.com/office/drawing/2014/main" id="{3825930A-D591-503B-3E32-E600B9D988D1}"/>
              </a:ext>
            </a:extLst>
          </p:cNvPr>
          <p:cNvGraphicFramePr/>
          <p:nvPr>
            <p:extLst>
              <p:ext uri="{D42A27DB-BD31-4B8C-83A1-F6EECF244321}">
                <p14:modId xmlns:p14="http://schemas.microsoft.com/office/powerpoint/2010/main" val="3400050902"/>
              </p:ext>
            </p:extLst>
          </p:nvPr>
        </p:nvGraphicFramePr>
        <p:xfrm>
          <a:off x="952499" y="2000346"/>
          <a:ext cx="6748779" cy="3895629"/>
        </p:xfrm>
        <a:graphic>
          <a:graphicData uri="http://schemas.openxmlformats.org/drawingml/2006/chart">
            <c:chart xmlns:c="http://schemas.openxmlformats.org/drawingml/2006/chart" xmlns:r="http://schemas.openxmlformats.org/officeDocument/2006/relationships" r:id="rId6"/>
          </a:graphicData>
        </a:graphic>
      </p:graphicFrame>
      <p:cxnSp>
        <p:nvCxnSpPr>
          <p:cNvPr id="8" name="Straight Connector 7">
            <a:extLst>
              <a:ext uri="{FF2B5EF4-FFF2-40B4-BE49-F238E27FC236}">
                <a16:creationId xmlns:a16="http://schemas.microsoft.com/office/drawing/2014/main" id="{2B474ACB-D510-F147-6907-E71DADEAC8F1}"/>
              </a:ext>
            </a:extLst>
          </p:cNvPr>
          <p:cNvCxnSpPr>
            <a:cxnSpLocks/>
          </p:cNvCxnSpPr>
          <p:nvPr/>
        </p:nvCxnSpPr>
        <p:spPr>
          <a:xfrm>
            <a:off x="8007127"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026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2497FA-0F12-F04F-FF5F-F73ED4E55F38}"/>
              </a:ext>
            </a:extLst>
          </p:cNvPr>
          <p:cNvSpPr>
            <a:spLocks noGrp="1"/>
          </p:cNvSpPr>
          <p:nvPr>
            <p:ph type="body" sz="quarter" idx="38"/>
          </p:nvPr>
        </p:nvSpPr>
        <p:spPr>
          <a:xfrm>
            <a:off x="8244200" y="1450801"/>
            <a:ext cx="3208597" cy="4862870"/>
          </a:xfrm>
        </p:spPr>
        <p:txBody>
          <a:bodyPr/>
          <a:lstStyle/>
          <a:p>
            <a:r>
              <a:rPr lang="en-US" sz="1000" dirty="0"/>
              <a:t>Earlier on in this report, we looked at the current financial state of play, and how consumers are growing increasingly concerned about their finances. Among 15 options, the prices of products/services has consumers most concerned, while personal finances sits neck and neck with climate change.</a:t>
            </a:r>
          </a:p>
          <a:p>
            <a:endParaRPr lang="en-US" sz="1000" dirty="0"/>
          </a:p>
          <a:p>
            <a:r>
              <a:rPr lang="en-US" sz="1000" dirty="0"/>
              <a:t>Now, it’s worth stating that this can be affected by several factors – </a:t>
            </a:r>
            <a:r>
              <a:rPr lang="en-US" sz="1000" dirty="0">
                <a:hlinkClick r:id="rId3"/>
              </a:rPr>
              <a:t>age especially</a:t>
            </a:r>
            <a:r>
              <a:rPr lang="en-US" sz="1000" dirty="0"/>
              <a:t>. But bearing in mind what we know about existing and prospective BNPL users, it shouldn’t come as much of a surprise that either of these groups consider them less troubling than the average. This could be an extension of their financial savviness, but it also suggests these consumers are generally more relaxed about their bank balance overall. BNPL prospects and users are less likely to cite any listed concerns than consumers in the 12 markets we track. </a:t>
            </a:r>
          </a:p>
          <a:p>
            <a:endParaRPr lang="en-US" sz="1000" dirty="0"/>
          </a:p>
          <a:p>
            <a:r>
              <a:rPr lang="en-US" sz="1000" dirty="0">
                <a:effectLst/>
                <a:latin typeface="Poppins" panose="00000500000000000000" pitchFamily="2" charset="0"/>
                <a:cs typeface="Poppins" panose="00000500000000000000" pitchFamily="2" charset="0"/>
              </a:rPr>
              <a:t>BNPL services could temper this financial optimism with real discussions about money. Chats about the current climate and ways to live well within our means could do a lot of good for brand image. As part of their content strategy, Klarna shares </a:t>
            </a:r>
            <a:r>
              <a:rPr lang="en-US" sz="1000" dirty="0">
                <a:effectLst/>
                <a:latin typeface="Poppins" panose="00000500000000000000" pitchFamily="2" charset="0"/>
                <a:cs typeface="Poppins" panose="00000500000000000000" pitchFamily="2" charset="0"/>
                <a:hlinkClick r:id="rId4"/>
              </a:rPr>
              <a:t>a series of financial wellness tips</a:t>
            </a:r>
            <a:r>
              <a:rPr lang="en-US" sz="1000" dirty="0">
                <a:latin typeface="Poppins" panose="00000500000000000000" pitchFamily="2" charset="0"/>
                <a:cs typeface="Poppins" panose="00000500000000000000" pitchFamily="2" charset="0"/>
              </a:rPr>
              <a:t>; including </a:t>
            </a:r>
            <a:r>
              <a:rPr lang="en-US" sz="1000" dirty="0">
                <a:effectLst/>
                <a:latin typeface="Poppins" panose="00000500000000000000" pitchFamily="2" charset="0"/>
                <a:cs typeface="Poppins" panose="00000500000000000000" pitchFamily="2" charset="0"/>
              </a:rPr>
              <a:t>ways to spend more intentionally, establish financial goals, and save money each month. </a:t>
            </a:r>
            <a:endParaRPr lang="en-US" sz="1000" dirty="0"/>
          </a:p>
        </p:txBody>
      </p:sp>
      <p:sp>
        <p:nvSpPr>
          <p:cNvPr id="7" name="Text Placeholder 6">
            <a:extLst>
              <a:ext uri="{FF2B5EF4-FFF2-40B4-BE49-F238E27FC236}">
                <a16:creationId xmlns:a16="http://schemas.microsoft.com/office/drawing/2014/main" id="{0711864D-08AE-67C6-BBDC-D00FD10C2043}"/>
              </a:ext>
            </a:extLst>
          </p:cNvPr>
          <p:cNvSpPr>
            <a:spLocks noGrp="1"/>
          </p:cNvSpPr>
          <p:nvPr>
            <p:ph type="body" sz="quarter" idx="42"/>
          </p:nvPr>
        </p:nvSpPr>
        <p:spPr>
          <a:xfrm>
            <a:off x="850210" y="583498"/>
            <a:ext cx="10693040" cy="648000"/>
          </a:xfrm>
        </p:spPr>
        <p:txBody>
          <a:bodyPr>
            <a:noAutofit/>
          </a:bodyPr>
          <a:lstStyle/>
          <a:p>
            <a:r>
              <a:rPr lang="en-US" sz="2200" dirty="0"/>
              <a:t>BNPL users aren’t as concerned about their finances right now</a:t>
            </a:r>
          </a:p>
        </p:txBody>
      </p:sp>
      <p:sp>
        <p:nvSpPr>
          <p:cNvPr id="8" name="Text Placeholder 7">
            <a:extLst>
              <a:ext uri="{FF2B5EF4-FFF2-40B4-BE49-F238E27FC236}">
                <a16:creationId xmlns:a16="http://schemas.microsoft.com/office/drawing/2014/main" id="{84F21505-A3CC-D515-AE6B-70512D937B7E}"/>
              </a:ext>
            </a:extLst>
          </p:cNvPr>
          <p:cNvSpPr>
            <a:spLocks noGrp="1"/>
          </p:cNvSpPr>
          <p:nvPr>
            <p:ph type="body" sz="quarter" idx="26"/>
          </p:nvPr>
        </p:nvSpPr>
        <p:spPr>
          <a:xfrm>
            <a:off x="865699" y="1455811"/>
            <a:ext cx="6773603" cy="415498"/>
          </a:xfrm>
        </p:spPr>
        <p:txBody>
          <a:bodyPr/>
          <a:lstStyle/>
          <a:p>
            <a:r>
              <a:rPr lang="en-US" b="1" dirty="0"/>
              <a:t>Immediate concerns</a:t>
            </a:r>
          </a:p>
          <a:p>
            <a:r>
              <a:rPr lang="en-GB" sz="1000" dirty="0">
                <a:solidFill>
                  <a:schemeClr val="bg2"/>
                </a:solidFill>
              </a:rPr>
              <a:t>% of consumers in these groups who say they’re most concerned about the following right now</a:t>
            </a:r>
            <a:endParaRPr lang="en-US" sz="1000" dirty="0">
              <a:solidFill>
                <a:schemeClr val="bg2"/>
              </a:solidFill>
            </a:endParaRPr>
          </a:p>
        </p:txBody>
      </p:sp>
      <p:sp>
        <p:nvSpPr>
          <p:cNvPr id="9" name="Text Placeholder 8">
            <a:extLst>
              <a:ext uri="{FF2B5EF4-FFF2-40B4-BE49-F238E27FC236}">
                <a16:creationId xmlns:a16="http://schemas.microsoft.com/office/drawing/2014/main" id="{741D2DB9-607C-0F13-6EF2-02870E82144A}"/>
              </a:ext>
            </a:extLst>
          </p:cNvPr>
          <p:cNvSpPr>
            <a:spLocks noGrp="1"/>
          </p:cNvSpPr>
          <p:nvPr>
            <p:ph type="body" sz="quarter" idx="25"/>
          </p:nvPr>
        </p:nvSpPr>
        <p:spPr>
          <a:xfrm>
            <a:off x="863894" y="6178900"/>
            <a:ext cx="10609420" cy="200055"/>
          </a:xfrm>
        </p:spPr>
        <p:txBody>
          <a:bodyPr/>
          <a:lstStyle/>
          <a:p>
            <a:r>
              <a:rPr lang="en-US" b="1" dirty="0"/>
              <a:t>Source: </a:t>
            </a:r>
            <a:r>
              <a:rPr lang="en-US" dirty="0">
                <a:latin typeface="Poppins" panose="00000500000000000000" pitchFamily="2" charset="0"/>
                <a:cs typeface="Poppins" panose="00000500000000000000" pitchFamily="2" charset="0"/>
              </a:rPr>
              <a:t>GWI Zeitgeist September 2022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15,329 internet users in 12 countries aged 16-64</a:t>
            </a:r>
            <a:endParaRPr lang="en-US" b="1" dirty="0">
              <a:latin typeface="Poppins" panose="00000500000000000000" pitchFamily="2" charset="0"/>
              <a:cs typeface="Poppins" panose="00000500000000000000" pitchFamily="2" charset="0"/>
            </a:endParaRPr>
          </a:p>
        </p:txBody>
      </p:sp>
      <p:pic>
        <p:nvPicPr>
          <p:cNvPr id="3" name="Picture 2" descr="Icon&#10;&#10;Description automatically generated with medium confidence">
            <a:hlinkClick r:id="rId5"/>
            <a:extLst>
              <a:ext uri="{FF2B5EF4-FFF2-40B4-BE49-F238E27FC236}">
                <a16:creationId xmlns:a16="http://schemas.microsoft.com/office/drawing/2014/main" id="{35BE7CF4-ECA3-4516-4FC2-971726B6A4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7101" y="1509582"/>
            <a:ext cx="147600" cy="147600"/>
          </a:xfrm>
          <a:prstGeom prst="rect">
            <a:avLst/>
          </a:prstGeom>
        </p:spPr>
      </p:pic>
      <p:graphicFrame>
        <p:nvGraphicFramePr>
          <p:cNvPr id="5" name="Chart 4">
            <a:extLst>
              <a:ext uri="{FF2B5EF4-FFF2-40B4-BE49-F238E27FC236}">
                <a16:creationId xmlns:a16="http://schemas.microsoft.com/office/drawing/2014/main" id="{290CD11E-7975-0062-BC1E-59D6675D7013}"/>
              </a:ext>
            </a:extLst>
          </p:cNvPr>
          <p:cNvGraphicFramePr/>
          <p:nvPr>
            <p:extLst>
              <p:ext uri="{D42A27DB-BD31-4B8C-83A1-F6EECF244321}">
                <p14:modId xmlns:p14="http://schemas.microsoft.com/office/powerpoint/2010/main" val="1361272803"/>
              </p:ext>
            </p:extLst>
          </p:nvPr>
        </p:nvGraphicFramePr>
        <p:xfrm>
          <a:off x="947995" y="2012952"/>
          <a:ext cx="6773602" cy="3715248"/>
        </p:xfrm>
        <a:graphic>
          <a:graphicData uri="http://schemas.openxmlformats.org/drawingml/2006/chart">
            <c:chart xmlns:c="http://schemas.openxmlformats.org/drawingml/2006/chart" xmlns:r="http://schemas.openxmlformats.org/officeDocument/2006/relationships" r:id="rId7"/>
          </a:graphicData>
        </a:graphic>
      </p:graphicFrame>
      <p:cxnSp>
        <p:nvCxnSpPr>
          <p:cNvPr id="2" name="Straight Connector 1">
            <a:extLst>
              <a:ext uri="{FF2B5EF4-FFF2-40B4-BE49-F238E27FC236}">
                <a16:creationId xmlns:a16="http://schemas.microsoft.com/office/drawing/2014/main" id="{209DECB7-70EF-0D08-BF71-7C35BCF06958}"/>
              </a:ext>
            </a:extLst>
          </p:cNvPr>
          <p:cNvCxnSpPr>
            <a:cxnSpLocks/>
          </p:cNvCxnSpPr>
          <p:nvPr/>
        </p:nvCxnSpPr>
        <p:spPr>
          <a:xfrm>
            <a:off x="8007127"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56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4F21505-A3CC-D515-AE6B-70512D937B7E}"/>
              </a:ext>
            </a:extLst>
          </p:cNvPr>
          <p:cNvSpPr>
            <a:spLocks noGrp="1"/>
          </p:cNvSpPr>
          <p:nvPr>
            <p:ph type="body" sz="quarter" idx="26"/>
          </p:nvPr>
        </p:nvSpPr>
        <p:spPr>
          <a:xfrm>
            <a:off x="860855" y="1454400"/>
            <a:ext cx="6515305" cy="415498"/>
          </a:xfrm>
        </p:spPr>
        <p:txBody>
          <a:bodyPr/>
          <a:lstStyle/>
          <a:p>
            <a:r>
              <a:rPr lang="en-US" b="1" dirty="0"/>
              <a:t>Cautious v carefree</a:t>
            </a:r>
          </a:p>
          <a:p>
            <a:r>
              <a:rPr lang="en-GB" sz="1000" dirty="0">
                <a:solidFill>
                  <a:schemeClr val="bg2"/>
                </a:solidFill>
              </a:rPr>
              <a:t>% of consumers in these groups who say they’d prefer to do the following at the moment</a:t>
            </a:r>
            <a:endParaRPr lang="en-US" sz="1000" dirty="0">
              <a:solidFill>
                <a:schemeClr val="bg2"/>
              </a:solidFill>
            </a:endParaRPr>
          </a:p>
        </p:txBody>
      </p:sp>
      <p:sp>
        <p:nvSpPr>
          <p:cNvPr id="7" name="Text Placeholder 6">
            <a:extLst>
              <a:ext uri="{FF2B5EF4-FFF2-40B4-BE49-F238E27FC236}">
                <a16:creationId xmlns:a16="http://schemas.microsoft.com/office/drawing/2014/main" id="{0711864D-08AE-67C6-BBDC-D00FD10C2043}"/>
              </a:ext>
            </a:extLst>
          </p:cNvPr>
          <p:cNvSpPr>
            <a:spLocks noGrp="1"/>
          </p:cNvSpPr>
          <p:nvPr>
            <p:ph type="body" sz="quarter" idx="42"/>
          </p:nvPr>
        </p:nvSpPr>
        <p:spPr/>
        <p:txBody>
          <a:bodyPr>
            <a:normAutofit/>
          </a:bodyPr>
          <a:lstStyle/>
          <a:p>
            <a:r>
              <a:rPr lang="en-US" sz="2200" dirty="0"/>
              <a:t>BNPL users are no strangers to an impulse purchase</a:t>
            </a:r>
          </a:p>
        </p:txBody>
      </p:sp>
      <p:sp>
        <p:nvSpPr>
          <p:cNvPr id="9" name="Text Placeholder 8">
            <a:extLst>
              <a:ext uri="{FF2B5EF4-FFF2-40B4-BE49-F238E27FC236}">
                <a16:creationId xmlns:a16="http://schemas.microsoft.com/office/drawing/2014/main" id="{741D2DB9-607C-0F13-6EF2-02870E82144A}"/>
              </a:ext>
            </a:extLst>
          </p:cNvPr>
          <p:cNvSpPr>
            <a:spLocks noGrp="1"/>
          </p:cNvSpPr>
          <p:nvPr>
            <p:ph type="body" sz="quarter" idx="25"/>
          </p:nvPr>
        </p:nvSpPr>
        <p:spPr/>
        <p:txBody>
          <a:bodyPr/>
          <a:lstStyle/>
          <a:p>
            <a:r>
              <a:rPr lang="en-US" b="1" dirty="0"/>
              <a:t>Source: </a:t>
            </a:r>
            <a:r>
              <a:rPr lang="en-US" dirty="0">
                <a:latin typeface="Poppins" panose="00000500000000000000" pitchFamily="2" charset="0"/>
                <a:cs typeface="Poppins" panose="00000500000000000000" pitchFamily="2" charset="0"/>
              </a:rPr>
              <a:t>GWI Zeitgeist September 2022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15,329 internet users in 12 countries aged 16-64</a:t>
            </a:r>
            <a:endParaRPr lang="en-US" b="1" dirty="0">
              <a:latin typeface="Poppins" panose="00000500000000000000" pitchFamily="2" charset="0"/>
              <a:cs typeface="Poppins" panose="00000500000000000000" pitchFamily="2" charset="0"/>
            </a:endParaRPr>
          </a:p>
        </p:txBody>
      </p:sp>
      <p:pic>
        <p:nvPicPr>
          <p:cNvPr id="3" name="Picture 2" descr="Icon&#10;&#10;Description automatically generated with medium confidence">
            <a:hlinkClick r:id="rId3"/>
            <a:extLst>
              <a:ext uri="{FF2B5EF4-FFF2-40B4-BE49-F238E27FC236}">
                <a16:creationId xmlns:a16="http://schemas.microsoft.com/office/drawing/2014/main" id="{35BE7CF4-ECA3-4516-4FC2-971726B6A4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391" y="1509264"/>
            <a:ext cx="144000" cy="144000"/>
          </a:xfrm>
          <a:prstGeom prst="rect">
            <a:avLst/>
          </a:prstGeom>
        </p:spPr>
      </p:pic>
      <p:sp>
        <p:nvSpPr>
          <p:cNvPr id="34" name="Content Placeholder 33">
            <a:extLst>
              <a:ext uri="{FF2B5EF4-FFF2-40B4-BE49-F238E27FC236}">
                <a16:creationId xmlns:a16="http://schemas.microsoft.com/office/drawing/2014/main" id="{078EE96A-593E-FEEC-A8EA-F42C32415B89}"/>
              </a:ext>
            </a:extLst>
          </p:cNvPr>
          <p:cNvSpPr>
            <a:spLocks noGrp="1"/>
          </p:cNvSpPr>
          <p:nvPr>
            <p:ph sz="quarter" idx="31"/>
          </p:nvPr>
        </p:nvSpPr>
        <p:spPr>
          <a:xfrm>
            <a:off x="8216854" y="1454400"/>
            <a:ext cx="3229024" cy="4572000"/>
          </a:xfrm>
        </p:spPr>
        <p:txBody>
          <a:bodyPr/>
          <a:lstStyle/>
          <a:p>
            <a:r>
              <a:rPr lang="en-GB" sz="1000" dirty="0"/>
              <a:t>Even though BNPL users hunt around for the best deals, they make regular impulse buys. </a:t>
            </a:r>
          </a:p>
          <a:p>
            <a:r>
              <a:rPr lang="en-GB" sz="1000" dirty="0"/>
              <a:t>Since Q2 2020, consumers haven’t started splurging in droves; just shy of two-thirds still prefer to save up for products than sacrifice spending elsewhere. Our September Zeitgeist reveals this in more detail, with three quarters of consumers saying they’d prefer to be cautious about their spending right now.</a:t>
            </a:r>
            <a:br>
              <a:rPr lang="en-GB" sz="1000" dirty="0"/>
            </a:br>
            <a:br>
              <a:rPr lang="en-GB" sz="1000" dirty="0"/>
            </a:br>
            <a:r>
              <a:rPr lang="en-GB" sz="1000" dirty="0"/>
              <a:t>For those using, or interested in using, BNPL it’s a bit different. These consumers are still largely cautious about frivolous spending, but they’re more likely to make impulse purchases. Given either audience over-indexes for saying they make quick decisions, that’s probably not too surprising, but it also reveals more about the kind of person who currently uses BNPL services. </a:t>
            </a:r>
          </a:p>
          <a:p>
            <a:r>
              <a:rPr lang="en-GB" sz="1000" dirty="0"/>
              <a:t>BNPL brands should be wary of how they market these services. Not everyone will know the risks, and advertising should highlight this as well as the benefits.</a:t>
            </a:r>
          </a:p>
          <a:p>
            <a:r>
              <a:rPr lang="en-US" sz="1000" dirty="0">
                <a:effectLst/>
                <a:latin typeface="Poppins" panose="00000500000000000000" pitchFamily="2" charset="0"/>
                <a:cs typeface="Poppins" panose="00000500000000000000" pitchFamily="2" charset="0"/>
              </a:rPr>
              <a:t>These consumers spend longer on social media and pay attention to influencers. So, creating or adding to an online community where people and brand ambassadors discuss their money management strategies could be hugely beneficial.</a:t>
            </a:r>
            <a:br>
              <a:rPr lang="en-GB" sz="1000" dirty="0"/>
            </a:br>
            <a:br>
              <a:rPr lang="en-GB" sz="1000" dirty="0"/>
            </a:br>
            <a:br>
              <a:rPr lang="en-GB" sz="1000" dirty="0"/>
            </a:br>
            <a:endParaRPr lang="en-GB" sz="1000" dirty="0"/>
          </a:p>
        </p:txBody>
      </p:sp>
      <p:graphicFrame>
        <p:nvGraphicFramePr>
          <p:cNvPr id="35" name="Chart 34">
            <a:extLst>
              <a:ext uri="{FF2B5EF4-FFF2-40B4-BE49-F238E27FC236}">
                <a16:creationId xmlns:a16="http://schemas.microsoft.com/office/drawing/2014/main" id="{6A9747AD-D3B3-3789-F4EA-EDB905520D17}"/>
              </a:ext>
            </a:extLst>
          </p:cNvPr>
          <p:cNvGraphicFramePr/>
          <p:nvPr>
            <p:extLst>
              <p:ext uri="{D42A27DB-BD31-4B8C-83A1-F6EECF244321}">
                <p14:modId xmlns:p14="http://schemas.microsoft.com/office/powerpoint/2010/main" val="780422832"/>
              </p:ext>
            </p:extLst>
          </p:nvPr>
        </p:nvGraphicFramePr>
        <p:xfrm>
          <a:off x="947995" y="2012952"/>
          <a:ext cx="6773602" cy="3715248"/>
        </p:xfrm>
        <a:graphic>
          <a:graphicData uri="http://schemas.openxmlformats.org/drawingml/2006/chart">
            <c:chart xmlns:c="http://schemas.openxmlformats.org/drawingml/2006/chart" xmlns:r="http://schemas.openxmlformats.org/officeDocument/2006/relationships" r:id="rId5"/>
          </a:graphicData>
        </a:graphic>
      </p:graphicFrame>
      <p:cxnSp>
        <p:nvCxnSpPr>
          <p:cNvPr id="2" name="Straight Connector 1">
            <a:extLst>
              <a:ext uri="{FF2B5EF4-FFF2-40B4-BE49-F238E27FC236}">
                <a16:creationId xmlns:a16="http://schemas.microsoft.com/office/drawing/2014/main" id="{ECB71912-97D0-BB23-0209-DC9E7C5A952E}"/>
              </a:ext>
            </a:extLst>
          </p:cNvPr>
          <p:cNvCxnSpPr>
            <a:cxnSpLocks/>
          </p:cNvCxnSpPr>
          <p:nvPr/>
        </p:nvCxnSpPr>
        <p:spPr>
          <a:xfrm>
            <a:off x="8007127"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559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a:extLst>
              <a:ext uri="{FF2B5EF4-FFF2-40B4-BE49-F238E27FC236}">
                <a16:creationId xmlns:a16="http://schemas.microsoft.com/office/drawing/2014/main" id="{4F5DE1F6-7EBA-FFFB-2F86-8467C9CE0301}"/>
              </a:ext>
            </a:extLst>
          </p:cNvPr>
          <p:cNvGraphicFramePr>
            <a:graphicFrameLocks noGrp="1"/>
          </p:cNvGraphicFramePr>
          <p:nvPr>
            <p:ph sz="quarter" idx="24"/>
            <p:extLst>
              <p:ext uri="{D42A27DB-BD31-4B8C-83A1-F6EECF244321}">
                <p14:modId xmlns:p14="http://schemas.microsoft.com/office/powerpoint/2010/main" val="3246545639"/>
              </p:ext>
            </p:extLst>
          </p:nvPr>
        </p:nvGraphicFramePr>
        <p:xfrm>
          <a:off x="4329277" y="1793273"/>
          <a:ext cx="7634123" cy="420747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3DEA0BA1-32C7-BB46-0A05-F951CE7C157E}"/>
              </a:ext>
            </a:extLst>
          </p:cNvPr>
          <p:cNvSpPr>
            <a:spLocks noGrp="1"/>
          </p:cNvSpPr>
          <p:nvPr>
            <p:ph type="body" sz="quarter" idx="42"/>
          </p:nvPr>
        </p:nvSpPr>
        <p:spPr/>
        <p:txBody>
          <a:bodyPr>
            <a:normAutofit/>
          </a:bodyPr>
          <a:lstStyle/>
          <a:p>
            <a:r>
              <a:rPr lang="en-US" sz="2200" dirty="0"/>
              <a:t>Consumers are considering BNPL for the big-ticket items</a:t>
            </a:r>
          </a:p>
        </p:txBody>
      </p:sp>
      <p:sp>
        <p:nvSpPr>
          <p:cNvPr id="5" name="Text Placeholder 4">
            <a:extLst>
              <a:ext uri="{FF2B5EF4-FFF2-40B4-BE49-F238E27FC236}">
                <a16:creationId xmlns:a16="http://schemas.microsoft.com/office/drawing/2014/main" id="{7F396BC4-5355-29FA-8A63-1130F343C734}"/>
              </a:ext>
            </a:extLst>
          </p:cNvPr>
          <p:cNvSpPr>
            <a:spLocks noGrp="1"/>
          </p:cNvSpPr>
          <p:nvPr>
            <p:ph type="body" sz="quarter" idx="26"/>
          </p:nvPr>
        </p:nvSpPr>
        <p:spPr>
          <a:xfrm>
            <a:off x="861059" y="1449388"/>
            <a:ext cx="3125515" cy="4247317"/>
          </a:xfrm>
        </p:spPr>
        <p:txBody>
          <a:bodyPr/>
          <a:lstStyle/>
          <a:p>
            <a:r>
              <a:rPr lang="en-GB" sz="1000" dirty="0"/>
              <a:t>Given most prospective BNPL users have designs on making purchases they wouldn’t be able to afford till the next payday (or in the immediate short-term), it makes sense that the products they’re most keen on purchasing with BNPL are tech-related items.</a:t>
            </a:r>
          </a:p>
          <a:p>
            <a:endParaRPr lang="en-GB" sz="1000" dirty="0"/>
          </a:p>
          <a:p>
            <a:r>
              <a:rPr lang="en-GB" sz="1000" dirty="0"/>
              <a:t>This lines up when we look at the products existing BNPL users are most likely to have purchased in the last 3-6 months, and it’s</a:t>
            </a:r>
            <a:r>
              <a:rPr lang="en-US" sz="1000" dirty="0"/>
              <a:t> the same for the kinds of products they’re planning to purchase too.</a:t>
            </a:r>
          </a:p>
          <a:p>
            <a:endParaRPr lang="en-US" sz="1000" dirty="0"/>
          </a:p>
          <a:p>
            <a:r>
              <a:rPr lang="en-US" sz="1000" dirty="0"/>
              <a:t>But we’re also seeing what new entrants are likely to bring to the BNPL table, especially with around a quarter hoping to use them for </a:t>
            </a:r>
            <a:r>
              <a:rPr lang="en-US" sz="1000" dirty="0">
                <a:hlinkClick r:id="rId4"/>
              </a:rPr>
              <a:t>essentials</a:t>
            </a:r>
            <a:r>
              <a:rPr lang="en-US" sz="1000" dirty="0"/>
              <a:t> like groceries or cleaning products. </a:t>
            </a:r>
          </a:p>
          <a:p>
            <a:endParaRPr lang="en-US" sz="1000" dirty="0"/>
          </a:p>
          <a:p>
            <a:r>
              <a:rPr lang="en-US" sz="1000" dirty="0"/>
              <a:t>Clothing is also worth noting. It’s the number one product consumers in a recent Zeitgeist study said they purchased for themselves as a treat in the past 6 months. Prospects eyeing up clothing purchases tend to skew younger, offering brands food for thought about which products will need more warnings or information before the sale is complete.</a:t>
            </a:r>
            <a:endParaRPr lang="en-US" dirty="0"/>
          </a:p>
        </p:txBody>
      </p:sp>
      <p:sp>
        <p:nvSpPr>
          <p:cNvPr id="6" name="Text Placeholder 5">
            <a:extLst>
              <a:ext uri="{FF2B5EF4-FFF2-40B4-BE49-F238E27FC236}">
                <a16:creationId xmlns:a16="http://schemas.microsoft.com/office/drawing/2014/main" id="{88B340B4-F3B2-D71D-F90D-ACE32B066A33}"/>
              </a:ext>
            </a:extLst>
          </p:cNvPr>
          <p:cNvSpPr>
            <a:spLocks noGrp="1"/>
          </p:cNvSpPr>
          <p:nvPr>
            <p:ph type="body" sz="quarter" idx="32"/>
          </p:nvPr>
        </p:nvSpPr>
        <p:spPr>
          <a:xfrm>
            <a:off x="4583204" y="1449388"/>
            <a:ext cx="6656295" cy="415498"/>
          </a:xfrm>
        </p:spPr>
        <p:txBody>
          <a:bodyPr/>
          <a:lstStyle/>
          <a:p>
            <a:r>
              <a:rPr lang="en-US" b="1" dirty="0"/>
              <a:t>Purchase categories</a:t>
            </a:r>
          </a:p>
          <a:p>
            <a:r>
              <a:rPr lang="en-GB" sz="1000" dirty="0">
                <a:solidFill>
                  <a:schemeClr val="bg2"/>
                </a:solidFill>
              </a:rPr>
              <a:t>% of consumers, who are interested in using BNPL, that would use BNPL to purchase the following </a:t>
            </a:r>
            <a:endParaRPr lang="en-US" sz="1000" dirty="0">
              <a:solidFill>
                <a:schemeClr val="bg2"/>
              </a:solidFill>
            </a:endParaRPr>
          </a:p>
        </p:txBody>
      </p:sp>
      <p:sp>
        <p:nvSpPr>
          <p:cNvPr id="7" name="Text Placeholder 6">
            <a:extLst>
              <a:ext uri="{FF2B5EF4-FFF2-40B4-BE49-F238E27FC236}">
                <a16:creationId xmlns:a16="http://schemas.microsoft.com/office/drawing/2014/main" id="{0A40A63C-54E3-015F-BA54-C5C4195D57EA}"/>
              </a:ext>
            </a:extLst>
          </p:cNvPr>
          <p:cNvSpPr>
            <a:spLocks noGrp="1"/>
          </p:cNvSpPr>
          <p:nvPr>
            <p:ph type="body" sz="quarter" idx="25"/>
          </p:nvPr>
        </p:nvSpPr>
        <p:spPr>
          <a:xfrm>
            <a:off x="863894" y="6178900"/>
            <a:ext cx="10609420" cy="200055"/>
          </a:xfrm>
        </p:spPr>
        <p:txBody>
          <a:bodyPr/>
          <a:lstStyle/>
          <a:p>
            <a:r>
              <a:rPr lang="en-US" b="1" dirty="0"/>
              <a:t>Source: </a:t>
            </a:r>
            <a:r>
              <a:rPr lang="en-US" dirty="0">
                <a:latin typeface="Poppins" panose="00000500000000000000" pitchFamily="2" charset="0"/>
                <a:cs typeface="Poppins" panose="00000500000000000000" pitchFamily="2" charset="0"/>
              </a:rPr>
              <a:t>GWI Zeitgeist September 2022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6,210 consumers who are interested in using a buy now, pay later service aged 16-64</a:t>
            </a:r>
            <a:endParaRPr lang="en-US" b="1" dirty="0">
              <a:latin typeface="Poppins" panose="00000500000000000000" pitchFamily="2" charset="0"/>
              <a:cs typeface="Poppins" panose="00000500000000000000" pitchFamily="2" charset="0"/>
            </a:endParaRPr>
          </a:p>
        </p:txBody>
      </p:sp>
      <p:pic>
        <p:nvPicPr>
          <p:cNvPr id="10" name="Picture 9" descr="Icon&#10;&#10;Description automatically generated with medium confidence">
            <a:hlinkClick r:id="rId5"/>
            <a:extLst>
              <a:ext uri="{FF2B5EF4-FFF2-40B4-BE49-F238E27FC236}">
                <a16:creationId xmlns:a16="http://schemas.microsoft.com/office/drawing/2014/main" id="{304425FF-97C8-C5E7-6E94-2ECA2EBBAB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95500" y="1471922"/>
            <a:ext cx="147600" cy="147600"/>
          </a:xfrm>
          <a:prstGeom prst="rect">
            <a:avLst/>
          </a:prstGeom>
        </p:spPr>
      </p:pic>
      <p:cxnSp>
        <p:nvCxnSpPr>
          <p:cNvPr id="3" name="Google Shape;293;p8">
            <a:extLst>
              <a:ext uri="{FF2B5EF4-FFF2-40B4-BE49-F238E27FC236}">
                <a16:creationId xmlns:a16="http://schemas.microsoft.com/office/drawing/2014/main" id="{9C713D06-D79D-D4A0-1E03-F5B04EB7916B}"/>
              </a:ext>
            </a:extLst>
          </p:cNvPr>
          <p:cNvCxnSpPr>
            <a:cxnSpLocks/>
          </p:cNvCxnSpPr>
          <p:nvPr/>
        </p:nvCxnSpPr>
        <p:spPr>
          <a:xfrm>
            <a:off x="4200870" y="1449388"/>
            <a:ext cx="0" cy="4408487"/>
          </a:xfrm>
          <a:prstGeom prst="straightConnector1">
            <a:avLst/>
          </a:prstGeom>
          <a:noFill/>
          <a:ln w="9525" cap="flat" cmpd="sng">
            <a:solidFill>
              <a:schemeClr val="tx2"/>
            </a:solidFill>
            <a:prstDash val="solid"/>
            <a:round/>
            <a:headEnd type="none" w="sm" len="sm"/>
            <a:tailEnd type="none" w="sm" len="sm"/>
          </a:ln>
        </p:spPr>
      </p:cxnSp>
    </p:spTree>
    <p:extLst>
      <p:ext uri="{BB962C8B-B14F-4D97-AF65-F5344CB8AC3E}">
        <p14:creationId xmlns:p14="http://schemas.microsoft.com/office/powerpoint/2010/main" val="308699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6BE36D9-F00E-5DF3-60BA-3969663695AA}"/>
              </a:ext>
            </a:extLst>
          </p:cNvPr>
          <p:cNvSpPr>
            <a:spLocks noGrp="1"/>
          </p:cNvSpPr>
          <p:nvPr>
            <p:ph type="body" sz="quarter" idx="31"/>
          </p:nvPr>
        </p:nvSpPr>
        <p:spPr/>
        <p:txBody>
          <a:bodyPr/>
          <a:lstStyle/>
          <a:p>
            <a:r>
              <a:rPr lang="en-US" dirty="0"/>
              <a:t>03.</a:t>
            </a:r>
          </a:p>
          <a:p>
            <a:endParaRPr lang="en-US" dirty="0"/>
          </a:p>
          <a:p>
            <a:r>
              <a:rPr lang="en-US" dirty="0"/>
              <a:t>04.</a:t>
            </a:r>
          </a:p>
          <a:p>
            <a:r>
              <a:rPr lang="en-US" dirty="0"/>
              <a:t>08.</a:t>
            </a:r>
          </a:p>
          <a:p>
            <a:r>
              <a:rPr lang="en-US" dirty="0"/>
              <a:t>12.</a:t>
            </a:r>
          </a:p>
          <a:p>
            <a:endParaRPr lang="en-US" dirty="0"/>
          </a:p>
          <a:p>
            <a:r>
              <a:rPr lang="en-US" dirty="0"/>
              <a:t>20.</a:t>
            </a:r>
          </a:p>
          <a:p>
            <a:r>
              <a:rPr lang="en-US" dirty="0"/>
              <a:t>21.</a:t>
            </a:r>
          </a:p>
        </p:txBody>
      </p:sp>
      <p:sp>
        <p:nvSpPr>
          <p:cNvPr id="12" name="Text Placeholder 11">
            <a:extLst>
              <a:ext uri="{FF2B5EF4-FFF2-40B4-BE49-F238E27FC236}">
                <a16:creationId xmlns:a16="http://schemas.microsoft.com/office/drawing/2014/main" id="{71E4BCE8-F91D-D58C-2221-51B713FB11B2}"/>
              </a:ext>
            </a:extLst>
          </p:cNvPr>
          <p:cNvSpPr>
            <a:spLocks noGrp="1"/>
          </p:cNvSpPr>
          <p:nvPr>
            <p:ph type="body" sz="quarter" idx="32"/>
          </p:nvPr>
        </p:nvSpPr>
        <p:spPr/>
        <p:txBody>
          <a:bodyPr/>
          <a:lstStyle/>
          <a:p>
            <a:r>
              <a:rPr lang="en-US" dirty="0"/>
              <a:t>Introduction</a:t>
            </a:r>
          </a:p>
          <a:p>
            <a:endParaRPr lang="en-US" dirty="0"/>
          </a:p>
          <a:p>
            <a:r>
              <a:rPr lang="en-US" dirty="0"/>
              <a:t>The economic state of play</a:t>
            </a:r>
          </a:p>
          <a:p>
            <a:r>
              <a:rPr lang="en-US" dirty="0"/>
              <a:t>How BNPL services have evolved</a:t>
            </a:r>
          </a:p>
          <a:p>
            <a:r>
              <a:rPr lang="en-US" dirty="0"/>
              <a:t>Profiling BNPL users &amp; prospects</a:t>
            </a:r>
          </a:p>
          <a:p>
            <a:endParaRPr lang="en-US" dirty="0"/>
          </a:p>
          <a:p>
            <a:r>
              <a:rPr lang="en-US" dirty="0"/>
              <a:t>Talking points</a:t>
            </a:r>
          </a:p>
          <a:p>
            <a:r>
              <a:rPr lang="en-US" dirty="0"/>
              <a:t>Want to know more?</a:t>
            </a:r>
          </a:p>
        </p:txBody>
      </p:sp>
      <p:sp>
        <p:nvSpPr>
          <p:cNvPr id="13" name="Text Placeholder 12">
            <a:extLst>
              <a:ext uri="{FF2B5EF4-FFF2-40B4-BE49-F238E27FC236}">
                <a16:creationId xmlns:a16="http://schemas.microsoft.com/office/drawing/2014/main" id="{C26419E0-FA48-D6D2-F193-7EC440859E90}"/>
              </a:ext>
            </a:extLst>
          </p:cNvPr>
          <p:cNvSpPr>
            <a:spLocks noGrp="1"/>
          </p:cNvSpPr>
          <p:nvPr>
            <p:ph type="body" sz="quarter" idx="33"/>
          </p:nvPr>
        </p:nvSpPr>
        <p:spPr/>
        <p:txBody>
          <a:bodyPr/>
          <a:lstStyle/>
          <a:p>
            <a:pPr>
              <a:lnSpc>
                <a:spcPts val="1450"/>
              </a:lnSpc>
            </a:pPr>
            <a:r>
              <a:rPr lang="en-US" sz="1100" dirty="0">
                <a:solidFill>
                  <a:schemeClr val="bg1"/>
                </a:solidFill>
                <a:latin typeface="Poppins" panose="00000500000000000000" pitchFamily="2" charset="0"/>
                <a:cs typeface="Poppins" panose="00000500000000000000" pitchFamily="2" charset="0"/>
              </a:rPr>
              <a:t>All figures in this report come from GWI’s online research among internet users aged 16-64, </a:t>
            </a:r>
            <a:br>
              <a:rPr lang="en-US" sz="1100" dirty="0">
                <a:solidFill>
                  <a:schemeClr val="bg1"/>
                </a:solidFill>
                <a:latin typeface="Poppins" panose="00000500000000000000" pitchFamily="2" charset="0"/>
                <a:cs typeface="Poppins" panose="00000500000000000000" pitchFamily="2" charset="0"/>
              </a:rPr>
            </a:br>
            <a:r>
              <a:rPr lang="en-US" sz="1100" dirty="0">
                <a:solidFill>
                  <a:schemeClr val="bg1"/>
                </a:solidFill>
                <a:latin typeface="Poppins" panose="00000500000000000000" pitchFamily="2" charset="0"/>
                <a:cs typeface="Poppins" panose="00000500000000000000" pitchFamily="2" charset="0"/>
              </a:rPr>
              <a:t>so it’s fair to say they reflect the online populations of each market. </a:t>
            </a:r>
          </a:p>
          <a:p>
            <a:pPr>
              <a:lnSpc>
                <a:spcPts val="1450"/>
              </a:lnSpc>
            </a:pPr>
            <a:r>
              <a:rPr lang="en-US" sz="1100" dirty="0">
                <a:solidFill>
                  <a:schemeClr val="bg1"/>
                </a:solidFill>
                <a:latin typeface="Poppins" panose="00000500000000000000" pitchFamily="2" charset="0"/>
                <a:cs typeface="Poppins" panose="00000500000000000000" pitchFamily="2" charset="0"/>
              </a:rPr>
              <a:t>In some markets - mainly in Latin America, Middle East and Africa, and the Asia-Pacific region - low internet penetration means online populations tend to be younger, more affluent and better educated than the total population. </a:t>
            </a:r>
          </a:p>
          <a:p>
            <a:pPr>
              <a:lnSpc>
                <a:spcPts val="1450"/>
              </a:lnSpc>
            </a:pPr>
            <a:r>
              <a:rPr lang="en-US" sz="1100" dirty="0">
                <a:solidFill>
                  <a:schemeClr val="bg1"/>
                </a:solidFill>
                <a:latin typeface="Poppins" panose="00000500000000000000" pitchFamily="2" charset="0"/>
                <a:cs typeface="Poppins" panose="00000500000000000000" pitchFamily="2" charset="0"/>
              </a:rPr>
              <a:t>When reading this report, please note that </a:t>
            </a:r>
            <a:br>
              <a:rPr lang="en-US" sz="1100" dirty="0">
                <a:solidFill>
                  <a:schemeClr val="bg1"/>
                </a:solidFill>
                <a:latin typeface="Poppins" panose="00000500000000000000" pitchFamily="2" charset="0"/>
                <a:cs typeface="Poppins" panose="00000500000000000000" pitchFamily="2" charset="0"/>
              </a:rPr>
            </a:br>
            <a:r>
              <a:rPr lang="en-US" sz="1100" dirty="0">
                <a:solidFill>
                  <a:schemeClr val="bg1"/>
                </a:solidFill>
                <a:latin typeface="Poppins" panose="00000500000000000000" pitchFamily="2" charset="0"/>
                <a:cs typeface="Poppins" panose="00000500000000000000" pitchFamily="2" charset="0"/>
              </a:rPr>
              <a:t>we use a mixture of data from our ongoing quarterly global research and insights from GWI Zeitgeist, which is a monthly study carried out in 12 markets</a:t>
            </a:r>
            <a:r>
              <a:rPr lang="en-GB" sz="1100" dirty="0">
                <a:solidFill>
                  <a:schemeClr val="bg1"/>
                </a:solidFill>
                <a:latin typeface="Poppins" panose="00000500000000000000" pitchFamily="2" charset="0"/>
                <a:cs typeface="Poppins" panose="00000500000000000000" pitchFamily="2" charset="0"/>
              </a:rPr>
              <a:t>.</a:t>
            </a:r>
            <a:endParaRPr lang="en-US" dirty="0">
              <a:solidFill>
                <a:schemeClr val="bg1"/>
              </a:solidFill>
              <a:latin typeface="Poppins" panose="00000500000000000000" pitchFamily="2" charset="0"/>
              <a:cs typeface="Poppins" panose="00000500000000000000" pitchFamily="2" charset="0"/>
            </a:endParaRPr>
          </a:p>
          <a:p>
            <a:pPr>
              <a:lnSpc>
                <a:spcPts val="1450"/>
              </a:lnSpc>
            </a:pPr>
            <a:r>
              <a:rPr lang="en-US" sz="1100" dirty="0">
                <a:solidFill>
                  <a:schemeClr val="bg1"/>
                </a:solidFill>
                <a:latin typeface="Poppins" panose="00000500000000000000" pitchFamily="2" charset="0"/>
                <a:cs typeface="Poppins" panose="00000500000000000000" pitchFamily="2" charset="0"/>
              </a:rPr>
              <a:t>In this report, we define buy n</a:t>
            </a:r>
            <a:r>
              <a:rPr lang="en-US" dirty="0">
                <a:solidFill>
                  <a:schemeClr val="bg1"/>
                </a:solidFill>
                <a:latin typeface="Poppins" panose="00000500000000000000" pitchFamily="2" charset="0"/>
                <a:cs typeface="Poppins" panose="00000500000000000000" pitchFamily="2" charset="0"/>
              </a:rPr>
              <a:t>ow, pay later users </a:t>
            </a:r>
            <a:r>
              <a:rPr lang="en-US" sz="1100" dirty="0">
                <a:solidFill>
                  <a:schemeClr val="bg1"/>
                </a:solidFill>
                <a:latin typeface="Poppins" panose="00000500000000000000" pitchFamily="2" charset="0"/>
                <a:cs typeface="Poppins" panose="00000500000000000000" pitchFamily="2" charset="0"/>
              </a:rPr>
              <a:t>as those who used a service of this kind in the last week. Prospective BNPL users are defined as those interested in using these services in the future. Please note this question was only asked to consumers in 12 markets.</a:t>
            </a:r>
          </a:p>
        </p:txBody>
      </p:sp>
    </p:spTree>
    <p:extLst>
      <p:ext uri="{BB962C8B-B14F-4D97-AF65-F5344CB8AC3E}">
        <p14:creationId xmlns:p14="http://schemas.microsoft.com/office/powerpoint/2010/main" val="54379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BA636E-3DE7-F94B-AB4F-AC2360FBB61F}"/>
              </a:ext>
            </a:extLst>
          </p:cNvPr>
          <p:cNvSpPr>
            <a:spLocks noGrp="1"/>
          </p:cNvSpPr>
          <p:nvPr>
            <p:ph sz="quarter" idx="34"/>
          </p:nvPr>
        </p:nvSpPr>
        <p:spPr>
          <a:xfrm>
            <a:off x="860854" y="1922399"/>
            <a:ext cx="2423274" cy="4104000"/>
          </a:xfrm>
        </p:spPr>
        <p:txBody>
          <a:bodyPr/>
          <a:lstStyle/>
          <a:p>
            <a:r>
              <a:rPr lang="en-US" b="1" dirty="0"/>
              <a:t>Consumers are on the lookout for ways to manage their spending</a:t>
            </a:r>
          </a:p>
          <a:p>
            <a:r>
              <a:rPr lang="en-US" sz="1100" dirty="0">
                <a:latin typeface="Poppins" pitchFamily="2" charset="77"/>
                <a:cs typeface="Poppins" pitchFamily="2" charset="77"/>
              </a:rPr>
              <a:t>With an ongoing cost of living crisis on their minds, consumers are starting to think more about their financial situation. Pessimism is growing as people shell out more of their earnings to stay afloat, and they’re borrowing more in the short-term. As such, BNPL services, with their low rates of interest, are a convenient and tempting alternative to the likes of credit cards and loans at this time</a:t>
            </a:r>
            <a:r>
              <a:rPr lang="en-US" sz="1100" dirty="0"/>
              <a:t>.</a:t>
            </a:r>
          </a:p>
          <a:p>
            <a:endParaRPr lang="en-US" sz="1100" dirty="0"/>
          </a:p>
        </p:txBody>
      </p:sp>
      <p:sp>
        <p:nvSpPr>
          <p:cNvPr id="3" name="Content Placeholder 2">
            <a:extLst>
              <a:ext uri="{FF2B5EF4-FFF2-40B4-BE49-F238E27FC236}">
                <a16:creationId xmlns:a16="http://schemas.microsoft.com/office/drawing/2014/main" id="{0D0D4697-8082-8841-BD4A-2543DDC453AF}"/>
              </a:ext>
            </a:extLst>
          </p:cNvPr>
          <p:cNvSpPr>
            <a:spLocks noGrp="1"/>
          </p:cNvSpPr>
          <p:nvPr>
            <p:ph sz="quarter" idx="35"/>
          </p:nvPr>
        </p:nvSpPr>
        <p:spPr/>
        <p:txBody>
          <a:bodyPr/>
          <a:lstStyle/>
          <a:p>
            <a:r>
              <a:rPr lang="en-US" b="1" dirty="0"/>
              <a:t>Younger consumers are at the forefront of BNPL adoption</a:t>
            </a:r>
            <a:endParaRPr lang="en-US" dirty="0"/>
          </a:p>
          <a:p>
            <a:r>
              <a:rPr lang="en-GB" sz="1100" dirty="0"/>
              <a:t>Learning to cope with a recession and financial uncertainty, younger audiences are more likely to be eyeing up</a:t>
            </a:r>
            <a:r>
              <a:rPr lang="en-US" sz="1100" dirty="0">
                <a:latin typeface="Poppins" pitchFamily="2" charset="77"/>
                <a:cs typeface="Poppins" pitchFamily="2" charset="77"/>
              </a:rPr>
              <a:t> BNPL services than their older counterparts. </a:t>
            </a:r>
          </a:p>
          <a:p>
            <a:r>
              <a:rPr lang="en-US" sz="1100" dirty="0"/>
              <a:t>While that’s likely to do with their low to nothing interest rates, it’s also an important reminder for brands to be transparent about the implications that come with these schemes. </a:t>
            </a:r>
          </a:p>
        </p:txBody>
      </p:sp>
      <p:sp>
        <p:nvSpPr>
          <p:cNvPr id="4" name="Content Placeholder 3">
            <a:extLst>
              <a:ext uri="{FF2B5EF4-FFF2-40B4-BE49-F238E27FC236}">
                <a16:creationId xmlns:a16="http://schemas.microsoft.com/office/drawing/2014/main" id="{E8285706-C7D5-0042-BCB2-A280E17D5112}"/>
              </a:ext>
            </a:extLst>
          </p:cNvPr>
          <p:cNvSpPr>
            <a:spLocks noGrp="1"/>
          </p:cNvSpPr>
          <p:nvPr>
            <p:ph sz="quarter" idx="36"/>
          </p:nvPr>
        </p:nvSpPr>
        <p:spPr>
          <a:xfrm>
            <a:off x="6362660" y="1922399"/>
            <a:ext cx="2415579" cy="3917569"/>
          </a:xfrm>
        </p:spPr>
        <p:txBody>
          <a:bodyPr/>
          <a:lstStyle/>
          <a:p>
            <a:r>
              <a:rPr lang="en-US" b="1" dirty="0"/>
              <a:t>BNPL users are generally more confident in managing their finances</a:t>
            </a:r>
          </a:p>
          <a:p>
            <a:r>
              <a:rPr lang="en-US" sz="1100" dirty="0"/>
              <a:t>Overall, consumers who use BNPL services tend to be more price-conscious, and generally agree they’re good at managing money. At the same time, they’re also more carefree, often opting to buy products sooner than save up. They’re sensible consumers, and while brands still need to be clear about the risks involved, BNPL users are more financially confident than most.</a:t>
            </a:r>
          </a:p>
        </p:txBody>
      </p:sp>
      <p:sp>
        <p:nvSpPr>
          <p:cNvPr id="5" name="Content Placeholder 4">
            <a:extLst>
              <a:ext uri="{FF2B5EF4-FFF2-40B4-BE49-F238E27FC236}">
                <a16:creationId xmlns:a16="http://schemas.microsoft.com/office/drawing/2014/main" id="{BC3924C4-9BEA-D841-9C02-6C1E340860BA}"/>
              </a:ext>
            </a:extLst>
          </p:cNvPr>
          <p:cNvSpPr>
            <a:spLocks noGrp="1"/>
          </p:cNvSpPr>
          <p:nvPr>
            <p:ph sz="quarter" idx="37"/>
          </p:nvPr>
        </p:nvSpPr>
        <p:spPr>
          <a:xfrm>
            <a:off x="9109018" y="1922399"/>
            <a:ext cx="2415579" cy="4104000"/>
          </a:xfrm>
        </p:spPr>
        <p:txBody>
          <a:bodyPr/>
          <a:lstStyle/>
          <a:p>
            <a:r>
              <a:rPr lang="en-US" b="1" dirty="0"/>
              <a:t>BNPL is most-often used for the bigger purchases</a:t>
            </a:r>
          </a:p>
          <a:p>
            <a:r>
              <a:rPr lang="en-US" sz="1100" dirty="0"/>
              <a:t>Whether it’s a recent purchase, or one they’re planning on making, our data shows that BNPL users are generally keen on using the service for the big-ticket items as opposed to covering everyday spending. For the most part, that means things like tech products or clothing are front of mind, but there’s plenty of room for growth in smaller purchases – like takeaways and groceries – too…</a:t>
            </a:r>
          </a:p>
        </p:txBody>
      </p:sp>
    </p:spTree>
    <p:extLst>
      <p:ext uri="{BB962C8B-B14F-4D97-AF65-F5344CB8AC3E}">
        <p14:creationId xmlns:p14="http://schemas.microsoft.com/office/powerpoint/2010/main" val="3153759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8804E7-39C1-9943-86CF-9557C5B142E8}"/>
              </a:ext>
            </a:extLst>
          </p:cNvPr>
          <p:cNvSpPr>
            <a:spLocks noGrp="1"/>
          </p:cNvSpPr>
          <p:nvPr>
            <p:ph type="body" sz="quarter" idx="42"/>
          </p:nvPr>
        </p:nvSpPr>
        <p:spPr/>
        <p:txBody>
          <a:bodyPr/>
          <a:lstStyle/>
          <a:p>
            <a:r>
              <a:rPr lang="en-GB" dirty="0"/>
              <a:t>Want to know more?</a:t>
            </a:r>
            <a:endParaRPr lang="en-US" dirty="0"/>
          </a:p>
        </p:txBody>
      </p:sp>
      <p:sp>
        <p:nvSpPr>
          <p:cNvPr id="6" name="Content Placeholder 5">
            <a:extLst>
              <a:ext uri="{FF2B5EF4-FFF2-40B4-BE49-F238E27FC236}">
                <a16:creationId xmlns:a16="http://schemas.microsoft.com/office/drawing/2014/main" id="{0ABC0E38-30D1-A84B-8F67-9C7153BF8B0D}"/>
              </a:ext>
            </a:extLst>
          </p:cNvPr>
          <p:cNvSpPr>
            <a:spLocks noGrp="1"/>
          </p:cNvSpPr>
          <p:nvPr>
            <p:ph sz="quarter" idx="34"/>
          </p:nvPr>
        </p:nvSpPr>
        <p:spPr>
          <a:xfrm>
            <a:off x="2889250" y="4065235"/>
            <a:ext cx="2520000" cy="1287923"/>
          </a:xfrm>
        </p:spPr>
        <p:txBody>
          <a:bodyPr/>
          <a:lstStyle/>
          <a:p>
            <a:pPr lvl="0"/>
            <a:r>
              <a:rPr lang="en-GB" b="1" dirty="0">
                <a:sym typeface="Avenir"/>
              </a:rPr>
              <a:t>Trends Manager</a:t>
            </a:r>
          </a:p>
          <a:p>
            <a:pPr lvl="0"/>
            <a:r>
              <a:rPr lang="en-GB" dirty="0">
                <a:sym typeface="Avenir"/>
                <a:hlinkClick r:id="rId2">
                  <a:extLst>
                    <a:ext uri="{A12FA001-AC4F-418D-AE19-62706E023703}">
                      <ahyp:hlinkClr xmlns:ahyp="http://schemas.microsoft.com/office/drawing/2018/hyperlinkcolor" val="tx"/>
                    </a:ext>
                  </a:extLst>
                </a:hlinkClick>
              </a:rPr>
              <a:t>tmorris@gwi.com</a:t>
            </a:r>
            <a:endParaRPr lang="en-GB" dirty="0">
              <a:sym typeface="Avenir"/>
            </a:endParaRPr>
          </a:p>
          <a:p>
            <a:pPr lvl="0"/>
            <a:endParaRPr lang="en-US" dirty="0"/>
          </a:p>
        </p:txBody>
      </p:sp>
      <p:sp>
        <p:nvSpPr>
          <p:cNvPr id="9" name="Text Placeholder 8">
            <a:extLst>
              <a:ext uri="{FF2B5EF4-FFF2-40B4-BE49-F238E27FC236}">
                <a16:creationId xmlns:a16="http://schemas.microsoft.com/office/drawing/2014/main" id="{6874758A-E49C-6448-870C-BB11363727B3}"/>
              </a:ext>
            </a:extLst>
          </p:cNvPr>
          <p:cNvSpPr>
            <a:spLocks noGrp="1"/>
          </p:cNvSpPr>
          <p:nvPr>
            <p:ph type="body" sz="quarter" idx="26"/>
          </p:nvPr>
        </p:nvSpPr>
        <p:spPr>
          <a:xfrm>
            <a:off x="2889250" y="3542015"/>
            <a:ext cx="2755900" cy="523220"/>
          </a:xfrm>
        </p:spPr>
        <p:txBody>
          <a:bodyPr/>
          <a:lstStyle/>
          <a:p>
            <a:r>
              <a:rPr lang="en-US" sz="2800" dirty="0"/>
              <a:t>Tom Morris</a:t>
            </a:r>
          </a:p>
        </p:txBody>
      </p:sp>
      <p:pic>
        <p:nvPicPr>
          <p:cNvPr id="3" name="Picture 2" descr="A person with blonde hair&#10;&#10;Description automatically generated with low confidence">
            <a:extLst>
              <a:ext uri="{FF2B5EF4-FFF2-40B4-BE49-F238E27FC236}">
                <a16:creationId xmlns:a16="http://schemas.microsoft.com/office/drawing/2014/main" id="{2E6A14CB-E5A5-9840-AB62-4C23164D188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6053" y="2910981"/>
            <a:ext cx="1567297" cy="1884992"/>
          </a:xfrm>
          <a:prstGeom prst="rect">
            <a:avLst/>
          </a:prstGeom>
        </p:spPr>
      </p:pic>
    </p:spTree>
    <p:extLst>
      <p:ext uri="{BB962C8B-B14F-4D97-AF65-F5344CB8AC3E}">
        <p14:creationId xmlns:p14="http://schemas.microsoft.com/office/powerpoint/2010/main" val="2931619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C6DE7E16-AFF3-0689-F43F-57F0ADD4A923}"/>
              </a:ext>
            </a:extLst>
          </p:cNvPr>
          <p:cNvSpPr txBox="1">
            <a:spLocks/>
          </p:cNvSpPr>
          <p:nvPr/>
        </p:nvSpPr>
        <p:spPr>
          <a:xfrm>
            <a:off x="1834058" y="2693834"/>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RPr/>
            </a:defPPr>
            <a:lvl1pPr eaLnBrk="1" hangingPunct="1">
              <a:defRPr sz="1200" spc="0" baseline="0">
                <a:solidFill>
                  <a:schemeClr val="bg1"/>
                </a:solidFill>
                <a:latin typeface="Poppins Medium" pitchFamily="2" charset="77"/>
                <a:cs typeface="Poppins Medium" pitchFamily="2" charset="77"/>
              </a:defRPr>
            </a:lvl1pPr>
            <a:lvl2pPr eaLnBrk="1" hangingPunct="1">
              <a:defRPr b="1">
                <a:latin typeface="Faktum" panose="020B0003030202060203" pitchFamily="34" charset="0"/>
              </a:defRPr>
            </a:lvl2pPr>
            <a:lvl3pPr eaLnBrk="1" hangingPunct="1">
              <a:defRPr b="1">
                <a:latin typeface="Faktum" panose="020B0003030202060203" pitchFamily="34" charset="0"/>
              </a:defRPr>
            </a:lvl3pPr>
            <a:lvl4pPr eaLnBrk="1" hangingPunct="1">
              <a:defRPr b="1">
                <a:latin typeface="Faktum" panose="020B0003030202060203" pitchFamily="34" charset="0"/>
              </a:defRPr>
            </a:lvl4pPr>
            <a:lvl5pPr eaLnBrk="1" hangingPunct="1">
              <a:defRPr b="1">
                <a:latin typeface="Faktum" panose="020B0003030202060203" pitchFamily="34" charset="0"/>
              </a:defRPr>
            </a:lvl5pPr>
            <a:lvl6pPr eaLnBrk="1" hangingPunct="1"/>
            <a:lvl7pPr eaLnBrk="1" hangingPunct="1"/>
            <a:lvl8pPr eaLnBrk="1" hangingPunct="1"/>
            <a:lvl9pPr eaLnBrk="1" hangingPunct="1"/>
          </a:lstStyle>
          <a:p>
            <a:pPr lvl="0"/>
            <a:r>
              <a:rPr lang="en-GB" dirty="0"/>
              <a:t>Black Friday shopping in 2022</a:t>
            </a:r>
          </a:p>
        </p:txBody>
      </p:sp>
      <p:pic>
        <p:nvPicPr>
          <p:cNvPr id="7" name="Picture 6" descr="A picture containing text&#10;&#10;Description automatically generated">
            <a:hlinkClick r:id="rId2"/>
            <a:extLst>
              <a:ext uri="{FF2B5EF4-FFF2-40B4-BE49-F238E27FC236}">
                <a16:creationId xmlns:a16="http://schemas.microsoft.com/office/drawing/2014/main" id="{F383554D-6374-6CA3-4E6D-4852F84C93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0210" y="2789871"/>
            <a:ext cx="809324" cy="237600"/>
          </a:xfrm>
          <a:prstGeom prst="rect">
            <a:avLst/>
          </a:prstGeom>
        </p:spPr>
      </p:pic>
      <p:sp>
        <p:nvSpPr>
          <p:cNvPr id="8" name="Text Placeholder 1">
            <a:extLst>
              <a:ext uri="{FF2B5EF4-FFF2-40B4-BE49-F238E27FC236}">
                <a16:creationId xmlns:a16="http://schemas.microsoft.com/office/drawing/2014/main" id="{5559C36A-1A90-87CE-F40D-CB6543308119}"/>
              </a:ext>
            </a:extLst>
          </p:cNvPr>
          <p:cNvSpPr txBox="1">
            <a:spLocks/>
          </p:cNvSpPr>
          <p:nvPr/>
        </p:nvSpPr>
        <p:spPr>
          <a:xfrm>
            <a:off x="1834058" y="3434936"/>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a:latin typeface="Poppins Medium" panose="00000600000000000000" pitchFamily="2" charset="0"/>
                <a:cs typeface="Poppins Medium" panose="00000600000000000000" pitchFamily="2" charset="0"/>
              </a:rPr>
              <a:t>Watch, cancel, and go streamers</a:t>
            </a:r>
          </a:p>
        </p:txBody>
      </p:sp>
      <p:pic>
        <p:nvPicPr>
          <p:cNvPr id="9" name="Picture 8" descr="A picture containing text&#10;&#10;Description automatically generated">
            <a:hlinkClick r:id="rId4"/>
            <a:extLst>
              <a:ext uri="{FF2B5EF4-FFF2-40B4-BE49-F238E27FC236}">
                <a16:creationId xmlns:a16="http://schemas.microsoft.com/office/drawing/2014/main" id="{9E5822EA-1DB5-DE7E-DC1B-FD97C2EF7F3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0210" y="3530973"/>
            <a:ext cx="814968" cy="239257"/>
          </a:xfrm>
          <a:prstGeom prst="rect">
            <a:avLst/>
          </a:prstGeom>
        </p:spPr>
      </p:pic>
      <p:sp>
        <p:nvSpPr>
          <p:cNvPr id="10" name="Text Placeholder 1">
            <a:extLst>
              <a:ext uri="{FF2B5EF4-FFF2-40B4-BE49-F238E27FC236}">
                <a16:creationId xmlns:a16="http://schemas.microsoft.com/office/drawing/2014/main" id="{2DBA1820-825C-3FCD-12E9-AAEA3D32D9E4}"/>
              </a:ext>
            </a:extLst>
          </p:cNvPr>
          <p:cNvSpPr txBox="1">
            <a:spLocks/>
          </p:cNvSpPr>
          <p:nvPr/>
        </p:nvSpPr>
        <p:spPr>
          <a:xfrm>
            <a:off x="1834058" y="4176038"/>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a:latin typeface="Poppins Medium" panose="00000600000000000000" pitchFamily="2" charset="0"/>
                <a:cs typeface="Poppins Medium" panose="00000600000000000000" pitchFamily="2" charset="0"/>
              </a:rPr>
              <a:t>Vibe check: the 2022 World Cup</a:t>
            </a:r>
          </a:p>
        </p:txBody>
      </p:sp>
      <p:pic>
        <p:nvPicPr>
          <p:cNvPr id="11" name="Picture 10" descr="A picture containing text&#10;&#10;Description automatically generated">
            <a:hlinkClick r:id="rId5"/>
            <a:extLst>
              <a:ext uri="{FF2B5EF4-FFF2-40B4-BE49-F238E27FC236}">
                <a16:creationId xmlns:a16="http://schemas.microsoft.com/office/drawing/2014/main" id="{EF494FE9-9308-179C-1967-326DE59DF5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0210" y="4272075"/>
            <a:ext cx="814968" cy="239257"/>
          </a:xfrm>
          <a:prstGeom prst="rect">
            <a:avLst/>
          </a:prstGeom>
        </p:spPr>
      </p:pic>
      <p:sp>
        <p:nvSpPr>
          <p:cNvPr id="12" name="Text Placeholder 1">
            <a:extLst>
              <a:ext uri="{FF2B5EF4-FFF2-40B4-BE49-F238E27FC236}">
                <a16:creationId xmlns:a16="http://schemas.microsoft.com/office/drawing/2014/main" id="{D4FF5985-7628-D721-0AF9-C61DBA1CE78C}"/>
              </a:ext>
            </a:extLst>
          </p:cNvPr>
          <p:cNvSpPr txBox="1">
            <a:spLocks/>
          </p:cNvSpPr>
          <p:nvPr/>
        </p:nvSpPr>
        <p:spPr>
          <a:xfrm>
            <a:off x="1834058" y="4917139"/>
            <a:ext cx="3488634" cy="431331"/>
          </a:xfrm>
          <a:prstGeom prst="rect">
            <a:avLst/>
          </a:prstGeom>
        </p:spPr>
        <p:txBody>
          <a:bodyPr wrap="square" tIns="90000" bIns="90000" anchor="ctr">
            <a:noAutofit/>
          </a:bodyPr>
          <a:lstStyle>
            <a:defPPr marR="0" lvl="0" algn="l" rtl="0">
              <a:lnSpc>
                <a:spcPct val="100000"/>
              </a:lnSpc>
              <a:spcBef>
                <a:spcPts val="0"/>
              </a:spcBef>
              <a:spcAft>
                <a:spcPts val="0"/>
              </a:spcAft>
            </a:defPPr>
            <a:lvl1pPr marR="0" lvl="0" algn="l" rtl="0" eaLnBrk="1" hangingPunct="1">
              <a:lnSpc>
                <a:spcPct val="105000"/>
              </a:lnSpc>
              <a:spcBef>
                <a:spcPts val="0"/>
              </a:spcBef>
              <a:spcAft>
                <a:spcPts val="0"/>
              </a:spcAft>
              <a:buClr>
                <a:srgbClr val="000000"/>
              </a:buClr>
              <a:buFont typeface="Arial"/>
              <a:defRPr sz="3200" b="1" i="0" u="none" strike="noStrike" cap="none" spc="0" baseline="0">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1" i="0" u="none" strike="noStrike" cap="none">
                <a:solidFill>
                  <a:srgbClr val="000000"/>
                </a:solidFill>
                <a:latin typeface="Faktum" panose="020B0003030202060203" pitchFamily="34"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GB" sz="1200" b="0" dirty="0">
                <a:latin typeface="Poppins Medium" panose="00000600000000000000" pitchFamily="2" charset="0"/>
                <a:cs typeface="Poppins Medium" panose="00000600000000000000" pitchFamily="2" charset="0"/>
              </a:rPr>
              <a:t>Travel habits by generation</a:t>
            </a:r>
          </a:p>
        </p:txBody>
      </p:sp>
      <p:pic>
        <p:nvPicPr>
          <p:cNvPr id="13" name="Picture 12" descr="A picture containing text&#10;&#10;Description automatically generated">
            <a:hlinkClick r:id="rId6"/>
            <a:extLst>
              <a:ext uri="{FF2B5EF4-FFF2-40B4-BE49-F238E27FC236}">
                <a16:creationId xmlns:a16="http://schemas.microsoft.com/office/drawing/2014/main" id="{73399626-7014-1636-70E9-B328C1A28CA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0210" y="5013176"/>
            <a:ext cx="814968" cy="239257"/>
          </a:xfrm>
          <a:prstGeom prst="rect">
            <a:avLst/>
          </a:prstGeom>
        </p:spPr>
      </p:pic>
      <p:sp>
        <p:nvSpPr>
          <p:cNvPr id="2" name="Text Placeholder 1">
            <a:extLst>
              <a:ext uri="{FF2B5EF4-FFF2-40B4-BE49-F238E27FC236}">
                <a16:creationId xmlns:a16="http://schemas.microsoft.com/office/drawing/2014/main" id="{66083212-018D-BAB2-4530-D37D26AB0C3A}"/>
              </a:ext>
            </a:extLst>
          </p:cNvPr>
          <p:cNvSpPr>
            <a:spLocks noGrp="1"/>
          </p:cNvSpPr>
          <p:nvPr>
            <p:ph type="body" sz="quarter" idx="43"/>
          </p:nvPr>
        </p:nvSpPr>
        <p:spPr/>
        <p:txBody>
          <a:bodyPr/>
          <a:lstStyle/>
          <a:p>
            <a:pPr>
              <a:lnSpc>
                <a:spcPct val="100000"/>
              </a:lnSpc>
            </a:pPr>
            <a:r>
              <a:rPr lang="en-US" dirty="0"/>
              <a:t>Explore more content</a:t>
            </a:r>
          </a:p>
          <a:p>
            <a:pPr>
              <a:lnSpc>
                <a:spcPct val="100000"/>
              </a:lnSpc>
            </a:pPr>
            <a:r>
              <a:rPr lang="en-US" dirty="0"/>
              <a:t>on our platform</a:t>
            </a:r>
          </a:p>
        </p:txBody>
      </p:sp>
    </p:spTree>
    <p:extLst>
      <p:ext uri="{BB962C8B-B14F-4D97-AF65-F5344CB8AC3E}">
        <p14:creationId xmlns:p14="http://schemas.microsoft.com/office/powerpoint/2010/main" val="2111769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062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5D0A8D3-556B-2742-8336-7ACFF102A116}"/>
              </a:ext>
            </a:extLst>
          </p:cNvPr>
          <p:cNvSpPr>
            <a:spLocks noGrp="1"/>
          </p:cNvSpPr>
          <p:nvPr>
            <p:ph type="body" sz="quarter" idx="42"/>
          </p:nvPr>
        </p:nvSpPr>
        <p:spPr/>
        <p:txBody>
          <a:bodyPr>
            <a:normAutofit/>
          </a:bodyPr>
          <a:lstStyle/>
          <a:p>
            <a:r>
              <a:rPr lang="en-US" sz="2200" dirty="0"/>
              <a:t>Introduction</a:t>
            </a:r>
          </a:p>
        </p:txBody>
      </p:sp>
      <p:cxnSp>
        <p:nvCxnSpPr>
          <p:cNvPr id="18" name="Straight Connector 17">
            <a:extLst>
              <a:ext uri="{FF2B5EF4-FFF2-40B4-BE49-F238E27FC236}">
                <a16:creationId xmlns:a16="http://schemas.microsoft.com/office/drawing/2014/main" id="{BF253427-5D0C-CC4B-A2C1-3AAEE732886C}"/>
              </a:ext>
            </a:extLst>
          </p:cNvPr>
          <p:cNvCxnSpPr>
            <a:cxnSpLocks/>
          </p:cNvCxnSpPr>
          <p:nvPr/>
        </p:nvCxnSpPr>
        <p:spPr>
          <a:xfrm>
            <a:off x="3703593" y="1460965"/>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14">
            <a:extLst>
              <a:ext uri="{FF2B5EF4-FFF2-40B4-BE49-F238E27FC236}">
                <a16:creationId xmlns:a16="http://schemas.microsoft.com/office/drawing/2014/main" id="{55CF2D54-E7B3-7A43-A354-4FD6578E9588}"/>
              </a:ext>
            </a:extLst>
          </p:cNvPr>
          <p:cNvSpPr txBox="1">
            <a:spLocks/>
          </p:cNvSpPr>
          <p:nvPr/>
        </p:nvSpPr>
        <p:spPr>
          <a:xfrm>
            <a:off x="923032" y="1449388"/>
            <a:ext cx="2296413" cy="4420064"/>
          </a:xfrm>
          <a:prstGeom prst="rect">
            <a:avLst/>
          </a:prstGeom>
        </p:spPr>
        <p:txBody>
          <a:bodyPr lIns="90000" tIns="46800" rIns="91440" bIns="4572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600"/>
              </a:spcAft>
              <a:buClr>
                <a:srgbClr val="000000"/>
              </a:buClr>
              <a:buFont typeface="Arial"/>
              <a:defRPr sz="1100" b="0" i="0" u="none" strike="noStrike" cap="none">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ts val="1400"/>
              </a:lnSpc>
              <a:spcAft>
                <a:spcPts val="1000"/>
              </a:spcAft>
            </a:pPr>
            <a:r>
              <a:rPr lang="en-GB" sz="1000" dirty="0"/>
              <a:t>You may have noticed the option to buy now, pay later when purchasing products online. Whether it’s clothing, tech, or even a takeaway meal, the option to delay spending through a BNPL service is a temptation that’s getting harder to ignore.</a:t>
            </a:r>
            <a:br>
              <a:rPr lang="en-GB" sz="1000" dirty="0"/>
            </a:br>
            <a:br>
              <a:rPr lang="en-GB" sz="1000" dirty="0"/>
            </a:br>
            <a:r>
              <a:rPr lang="en-GB" sz="1000" dirty="0"/>
              <a:t>As the cost of living keeps on rising, more are looking for ways to balance their spending – especially when BNPL offers low to zero rates of interest. But these services are largely unregulated, meaning there are some big pitfalls to be wary of.</a:t>
            </a:r>
          </a:p>
          <a:p>
            <a:pPr>
              <a:lnSpc>
                <a:spcPts val="1400"/>
              </a:lnSpc>
              <a:spcAft>
                <a:spcPts val="1000"/>
              </a:spcAft>
            </a:pPr>
            <a:r>
              <a:rPr lang="en-GB" sz="1000" dirty="0"/>
              <a:t>Using our data, this report looks closer at why consumers would opt to buy now, pay later, and why nailing the right messaging is so important.</a:t>
            </a:r>
          </a:p>
        </p:txBody>
      </p:sp>
      <p:pic>
        <p:nvPicPr>
          <p:cNvPr id="2" name="Picture 1" descr="Graphical user interface, application&#10;&#10;Description automatically generated">
            <a:extLst>
              <a:ext uri="{FF2B5EF4-FFF2-40B4-BE49-F238E27FC236}">
                <a16:creationId xmlns:a16="http://schemas.microsoft.com/office/drawing/2014/main" id="{7A4ACBA4-729E-8C01-FA5B-EC46C7615CF1}"/>
              </a:ext>
            </a:extLst>
          </p:cNvPr>
          <p:cNvPicPr>
            <a:picLocks noChangeAspect="1"/>
          </p:cNvPicPr>
          <p:nvPr/>
        </p:nvPicPr>
        <p:blipFill>
          <a:blip r:embed="rId2"/>
          <a:stretch>
            <a:fillRect/>
          </a:stretch>
        </p:blipFill>
        <p:spPr>
          <a:xfrm>
            <a:off x="4032533" y="1211620"/>
            <a:ext cx="7556500" cy="6337300"/>
          </a:xfrm>
          <a:prstGeom prst="rect">
            <a:avLst/>
          </a:prstGeom>
        </p:spPr>
      </p:pic>
      <p:sp>
        <p:nvSpPr>
          <p:cNvPr id="3" name="TextBox 2">
            <a:extLst>
              <a:ext uri="{FF2B5EF4-FFF2-40B4-BE49-F238E27FC236}">
                <a16:creationId xmlns:a16="http://schemas.microsoft.com/office/drawing/2014/main" id="{47484755-1DD4-4B2C-0BCF-F22D571418BE}"/>
              </a:ext>
            </a:extLst>
          </p:cNvPr>
          <p:cNvSpPr txBox="1"/>
          <p:nvPr/>
        </p:nvSpPr>
        <p:spPr>
          <a:xfrm>
            <a:off x="8514432" y="2265861"/>
            <a:ext cx="1998847" cy="793166"/>
          </a:xfrm>
          <a:prstGeom prst="rect">
            <a:avLst/>
          </a:prstGeom>
          <a:noFill/>
        </p:spPr>
        <p:txBody>
          <a:bodyPr wrap="square" rtlCol="0">
            <a:spAutoFit/>
          </a:bodyPr>
          <a:lstStyle/>
          <a:p>
            <a:pPr>
              <a:lnSpc>
                <a:spcPts val="1100"/>
              </a:lnSpc>
              <a:spcAft>
                <a:spcPts val="600"/>
              </a:spcAft>
            </a:pPr>
            <a:r>
              <a:rPr lang="en-US" sz="800" dirty="0">
                <a:solidFill>
                  <a:schemeClr val="bg1"/>
                </a:solidFill>
                <a:latin typeface="Poppins" pitchFamily="2" charset="77"/>
                <a:cs typeface="Poppins" pitchFamily="2" charset="77"/>
              </a:rPr>
              <a:t>Please note you’ll only be able to click on the links in Slide Show mode. If you’re viewing this file in Edit mode, please right-click on the icon and select “Open Hyperlink”. </a:t>
            </a:r>
          </a:p>
        </p:txBody>
      </p:sp>
    </p:spTree>
    <p:extLst>
      <p:ext uri="{BB962C8B-B14F-4D97-AF65-F5344CB8AC3E}">
        <p14:creationId xmlns:p14="http://schemas.microsoft.com/office/powerpoint/2010/main" val="322907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E5A00-A43D-8345-B4F1-1B14905FD431}"/>
              </a:ext>
            </a:extLst>
          </p:cNvPr>
          <p:cNvSpPr>
            <a:spLocks noGrp="1"/>
          </p:cNvSpPr>
          <p:nvPr>
            <p:ph type="body" sz="quarter" idx="13"/>
          </p:nvPr>
        </p:nvSpPr>
        <p:spPr>
          <a:xfrm>
            <a:off x="952501" y="1449389"/>
            <a:ext cx="10287000" cy="830997"/>
          </a:xfrm>
        </p:spPr>
        <p:txBody>
          <a:bodyPr/>
          <a:lstStyle/>
          <a:p>
            <a:r>
              <a:rPr lang="en-US" dirty="0"/>
              <a:t>The economic state of play</a:t>
            </a:r>
          </a:p>
        </p:txBody>
      </p:sp>
    </p:spTree>
    <p:extLst>
      <p:ext uri="{BB962C8B-B14F-4D97-AF65-F5344CB8AC3E}">
        <p14:creationId xmlns:p14="http://schemas.microsoft.com/office/powerpoint/2010/main" val="241525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5616BB-CD38-4F60-A663-9A0CD67C7D0D}"/>
              </a:ext>
            </a:extLst>
          </p:cNvPr>
          <p:cNvSpPr>
            <a:spLocks noGrp="1"/>
          </p:cNvSpPr>
          <p:nvPr>
            <p:ph sz="quarter" idx="31"/>
          </p:nvPr>
        </p:nvSpPr>
        <p:spPr>
          <a:xfrm>
            <a:off x="8246557" y="1452882"/>
            <a:ext cx="3084383" cy="4404994"/>
          </a:xfrm>
        </p:spPr>
        <p:txBody>
          <a:bodyPr/>
          <a:lstStyle/>
          <a:p>
            <a:r>
              <a:rPr lang="en-GB" sz="1000" dirty="0"/>
              <a:t>Consumers’ financial outlook is complicated at the moment. Our data shows they’re more optimistic about the future of their country’s economy or their personal finances than they were two years ago, but pessimism is creeping in as the global economy </a:t>
            </a:r>
            <a:r>
              <a:rPr lang="en-GB" sz="1000" dirty="0">
                <a:hlinkClick r:id="rId2"/>
              </a:rPr>
              <a:t>worsens</a:t>
            </a:r>
            <a:r>
              <a:rPr lang="en-GB" sz="1000" dirty="0"/>
              <a:t>.</a:t>
            </a:r>
          </a:p>
          <a:p>
            <a:r>
              <a:rPr lang="en-GB" sz="1000" dirty="0"/>
              <a:t>In 11 markets, over 1 in 5 say the price of products currently has them most worried right now, while a further 18% say the same about their personal finances. It’s a time for tightening purse strings and financial savviness, which is a promising backdrop for buy now, pay later (BNPL) services. </a:t>
            </a:r>
          </a:p>
          <a:p>
            <a:r>
              <a:rPr lang="en-GB" sz="1000" dirty="0"/>
              <a:t>Existing </a:t>
            </a:r>
            <a:r>
              <a:rPr lang="en-GB" sz="1000" dirty="0">
                <a:hlinkClick r:id="rId3"/>
              </a:rPr>
              <a:t>BNPL users</a:t>
            </a:r>
            <a:r>
              <a:rPr lang="en-GB" sz="1000" dirty="0"/>
              <a:t> are much more likely than average to be optimistic about their finances, to say they buy premium versions of products, and to describe themselves as affluent. But it’s likely the current situation will draw in new users who aren’t as confident money-wise and are using BNPL services for slightly different reasons. Brands and BNPL providers will therefore have to prepare for a shift in the latter’s user base. </a:t>
            </a:r>
          </a:p>
          <a:p>
            <a:endParaRPr lang="en-GB" sz="1000" dirty="0"/>
          </a:p>
          <a:p>
            <a:endParaRPr lang="en-GB" sz="1000" dirty="0"/>
          </a:p>
        </p:txBody>
      </p:sp>
      <p:sp>
        <p:nvSpPr>
          <p:cNvPr id="9" name="Text Placeholder 8">
            <a:extLst>
              <a:ext uri="{FF2B5EF4-FFF2-40B4-BE49-F238E27FC236}">
                <a16:creationId xmlns:a16="http://schemas.microsoft.com/office/drawing/2014/main" id="{C96A304D-6629-4239-BFF3-BA9FA85E59C7}"/>
              </a:ext>
            </a:extLst>
          </p:cNvPr>
          <p:cNvSpPr>
            <a:spLocks noGrp="1"/>
          </p:cNvSpPr>
          <p:nvPr>
            <p:ph type="body" sz="quarter" idx="42"/>
          </p:nvPr>
        </p:nvSpPr>
        <p:spPr/>
        <p:txBody>
          <a:bodyPr>
            <a:normAutofit/>
          </a:bodyPr>
          <a:lstStyle/>
          <a:p>
            <a:r>
              <a:rPr lang="en-US" sz="2200" dirty="0"/>
              <a:t>Financial concerns are growing, </a:t>
            </a:r>
            <a:r>
              <a:rPr lang="en-US" sz="2200" i="1" dirty="0"/>
              <a:t>again</a:t>
            </a:r>
          </a:p>
        </p:txBody>
      </p:sp>
      <p:sp>
        <p:nvSpPr>
          <p:cNvPr id="6" name="Text Placeholder 5">
            <a:extLst>
              <a:ext uri="{FF2B5EF4-FFF2-40B4-BE49-F238E27FC236}">
                <a16:creationId xmlns:a16="http://schemas.microsoft.com/office/drawing/2014/main" id="{C5E2CD59-FA49-4323-80E7-7C49EEDC6C4E}"/>
              </a:ext>
            </a:extLst>
          </p:cNvPr>
          <p:cNvSpPr>
            <a:spLocks noGrp="1"/>
          </p:cNvSpPr>
          <p:nvPr>
            <p:ph type="body" sz="quarter" idx="25"/>
          </p:nvPr>
        </p:nvSpPr>
        <p:spPr>
          <a:prstGeom prst="rect">
            <a:avLst/>
          </a:prstGeom>
        </p:spPr>
        <p:txBody>
          <a:bodyPr/>
          <a:lstStyle/>
          <a:p>
            <a:r>
              <a:rPr lang="en-US" b="1" dirty="0">
                <a:latin typeface="Poppins" panose="00000500000000000000" pitchFamily="2" charset="0"/>
                <a:cs typeface="Poppins" panose="00000500000000000000" pitchFamily="2" charset="0"/>
              </a:rPr>
              <a:t>Source:</a:t>
            </a:r>
            <a:r>
              <a:rPr lang="en-US" dirty="0">
                <a:latin typeface="Poppins" panose="00000500000000000000" pitchFamily="2" charset="0"/>
                <a:cs typeface="Poppins" panose="00000500000000000000" pitchFamily="2" charset="0"/>
              </a:rPr>
              <a:t> </a:t>
            </a:r>
            <a:r>
              <a:rPr lang="en-US" b="0" i="0" dirty="0">
                <a:solidFill>
                  <a:srgbClr val="000000"/>
                </a:solidFill>
                <a:effectLst/>
                <a:latin typeface="Poppins" panose="00000500000000000000" pitchFamily="2" charset="0"/>
                <a:cs typeface="Poppins" panose="00000500000000000000" pitchFamily="2" charset="0"/>
              </a:rPr>
              <a:t>GWI </a:t>
            </a:r>
            <a:r>
              <a:rPr lang="en-US" dirty="0">
                <a:solidFill>
                  <a:srgbClr val="000000"/>
                </a:solidFill>
                <a:latin typeface="Poppins" panose="00000500000000000000" pitchFamily="2" charset="0"/>
                <a:cs typeface="Poppins" panose="00000500000000000000" pitchFamily="2" charset="0"/>
              </a:rPr>
              <a:t>Core 2019-2022 (averages of respondents conducted between Q3 2019-Q2 2022) </a:t>
            </a:r>
            <a:r>
              <a:rPr lang="en-US" b="1" dirty="0">
                <a:latin typeface="Poppins" panose="00000500000000000000" pitchFamily="2" charset="0"/>
                <a:cs typeface="Poppins" panose="00000500000000000000" pitchFamily="2" charset="0"/>
              </a:rPr>
              <a:t>Base: </a:t>
            </a:r>
            <a:r>
              <a:rPr lang="en-GB" b="0" i="0" dirty="0">
                <a:effectLst/>
                <a:latin typeface="Poppins" panose="00000500000000000000" pitchFamily="2" charset="0"/>
                <a:cs typeface="Poppins" panose="00000500000000000000" pitchFamily="2" charset="0"/>
              </a:rPr>
              <a:t>2,320,104 internet users </a:t>
            </a:r>
            <a:r>
              <a:rPr lang="en-GB" dirty="0">
                <a:latin typeface="Poppins" panose="00000500000000000000" pitchFamily="2" charset="0"/>
                <a:cs typeface="Poppins" panose="00000500000000000000" pitchFamily="2" charset="0"/>
              </a:rPr>
              <a:t>aged 16-64 </a:t>
            </a:r>
          </a:p>
        </p:txBody>
      </p:sp>
      <p:cxnSp>
        <p:nvCxnSpPr>
          <p:cNvPr id="12" name="Straight Connector 11">
            <a:extLst>
              <a:ext uri="{FF2B5EF4-FFF2-40B4-BE49-F238E27FC236}">
                <a16:creationId xmlns:a16="http://schemas.microsoft.com/office/drawing/2014/main" id="{C9413FBA-9825-0B46-8EA6-4D523FCFC3EA}"/>
              </a:ext>
            </a:extLst>
          </p:cNvPr>
          <p:cNvCxnSpPr>
            <a:cxnSpLocks/>
          </p:cNvCxnSpPr>
          <p:nvPr/>
        </p:nvCxnSpPr>
        <p:spPr>
          <a:xfrm>
            <a:off x="8007127"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B1DE3022-8E92-6761-3735-7F53DA3E6A3B}"/>
              </a:ext>
            </a:extLst>
          </p:cNvPr>
          <p:cNvSpPr>
            <a:spLocks noGrp="1"/>
          </p:cNvSpPr>
          <p:nvPr>
            <p:ph type="body" sz="quarter" idx="26"/>
          </p:nvPr>
        </p:nvSpPr>
        <p:spPr>
          <a:xfrm>
            <a:off x="861061" y="1451226"/>
            <a:ext cx="5292852" cy="415498"/>
          </a:xfrm>
        </p:spPr>
        <p:txBody>
          <a:bodyPr/>
          <a:lstStyle/>
          <a:p>
            <a:r>
              <a:rPr lang="en-US" b="1" dirty="0"/>
              <a:t>Future attitudes</a:t>
            </a:r>
          </a:p>
          <a:p>
            <a:r>
              <a:rPr lang="en-GB" sz="1000" dirty="0">
                <a:solidFill>
                  <a:schemeClr val="bg2"/>
                </a:solidFill>
              </a:rPr>
              <a:t>% of consumers who expect the following to get better in the next 6 months</a:t>
            </a:r>
            <a:endParaRPr lang="en-US" sz="1000" dirty="0">
              <a:solidFill>
                <a:schemeClr val="bg2"/>
              </a:solidFill>
            </a:endParaRPr>
          </a:p>
        </p:txBody>
      </p:sp>
      <p:pic>
        <p:nvPicPr>
          <p:cNvPr id="14" name="Picture 13" descr="Icon&#10;&#10;Description automatically generated with medium confidence">
            <a:hlinkClick r:id="rId4"/>
            <a:extLst>
              <a:ext uri="{FF2B5EF4-FFF2-40B4-BE49-F238E27FC236}">
                <a16:creationId xmlns:a16="http://schemas.microsoft.com/office/drawing/2014/main" id="{41B249A9-1A5D-1E0D-D8B5-79B6F785E5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87491" y="1484184"/>
            <a:ext cx="144000" cy="144000"/>
          </a:xfrm>
          <a:prstGeom prst="rect">
            <a:avLst/>
          </a:prstGeom>
        </p:spPr>
      </p:pic>
      <p:graphicFrame>
        <p:nvGraphicFramePr>
          <p:cNvPr id="15" name="Chart 14">
            <a:extLst>
              <a:ext uri="{FF2B5EF4-FFF2-40B4-BE49-F238E27FC236}">
                <a16:creationId xmlns:a16="http://schemas.microsoft.com/office/drawing/2014/main" id="{08E22703-5C99-C136-315A-F33A919170B3}"/>
              </a:ext>
            </a:extLst>
          </p:cNvPr>
          <p:cNvGraphicFramePr/>
          <p:nvPr>
            <p:extLst>
              <p:ext uri="{D42A27DB-BD31-4B8C-83A1-F6EECF244321}">
                <p14:modId xmlns:p14="http://schemas.microsoft.com/office/powerpoint/2010/main" val="2542291781"/>
              </p:ext>
            </p:extLst>
          </p:nvPr>
        </p:nvGraphicFramePr>
        <p:xfrm>
          <a:off x="410849" y="1989138"/>
          <a:ext cx="7262403" cy="377368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7183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2497FA-0F12-F04F-FF5F-F73ED4E55F38}"/>
              </a:ext>
            </a:extLst>
          </p:cNvPr>
          <p:cNvSpPr>
            <a:spLocks noGrp="1"/>
          </p:cNvSpPr>
          <p:nvPr>
            <p:ph type="body" sz="quarter" idx="38"/>
          </p:nvPr>
        </p:nvSpPr>
        <p:spPr>
          <a:xfrm>
            <a:off x="8250094" y="1456246"/>
            <a:ext cx="2992073" cy="4401205"/>
          </a:xfrm>
        </p:spPr>
        <p:txBody>
          <a:bodyPr/>
          <a:lstStyle/>
          <a:p>
            <a:r>
              <a:rPr lang="en-US" sz="1000" dirty="0"/>
              <a:t>In 12 markets, 41% of consumers say they spend over half of their monthly household income on bills/expenses – no different to what they spent in 2021.</a:t>
            </a:r>
          </a:p>
          <a:p>
            <a:endParaRPr lang="en-US" sz="1000" dirty="0"/>
          </a:p>
          <a:p>
            <a:r>
              <a:rPr lang="en-US" sz="1000" dirty="0"/>
              <a:t>But it’s easy to miss, from a top–level perspective, how devastating the events of the last year have been on some people’s finances.</a:t>
            </a:r>
          </a:p>
          <a:p>
            <a:endParaRPr lang="en-US" sz="1000" dirty="0"/>
          </a:p>
          <a:p>
            <a:r>
              <a:rPr lang="en-US" sz="1000" dirty="0"/>
              <a:t>In just 4 markets (Brazil, China, Italy, and Japan) are fewer consumers spending over half their income on bills/expenses. For the remaining 8 markets, 2022 is proving much harder – especially in the UK, where the winter promises to be a particularly </a:t>
            </a:r>
            <a:r>
              <a:rPr lang="en-US" sz="1000" dirty="0">
                <a:hlinkClick r:id="rId3"/>
              </a:rPr>
              <a:t>challenging time for billpayers</a:t>
            </a:r>
            <a:r>
              <a:rPr lang="en-US" sz="1000" dirty="0"/>
              <a:t>. It’s probably no coincidence then that use of BNPL services here has grown 33% since this time last year.</a:t>
            </a:r>
          </a:p>
          <a:p>
            <a:endParaRPr lang="en-US" sz="1000" dirty="0"/>
          </a:p>
          <a:p>
            <a:r>
              <a:rPr lang="en-US" sz="1000" dirty="0"/>
              <a:t>In short, times are hard right now. However, it’s not as though consumers are only spending on the essentials. Things like housing, bills, and food take priority, but even in difficult financial periods, people still look for </a:t>
            </a:r>
            <a:r>
              <a:rPr lang="en-US" sz="1000" dirty="0">
                <a:hlinkClick r:id="rId4"/>
              </a:rPr>
              <a:t>small luxuries</a:t>
            </a:r>
            <a:r>
              <a:rPr lang="en-US" sz="1000" dirty="0"/>
              <a:t> with which to treat themselves. </a:t>
            </a:r>
          </a:p>
        </p:txBody>
      </p:sp>
      <p:sp>
        <p:nvSpPr>
          <p:cNvPr id="7" name="Text Placeholder 6">
            <a:extLst>
              <a:ext uri="{FF2B5EF4-FFF2-40B4-BE49-F238E27FC236}">
                <a16:creationId xmlns:a16="http://schemas.microsoft.com/office/drawing/2014/main" id="{0711864D-08AE-67C6-BBDC-D00FD10C2043}"/>
              </a:ext>
            </a:extLst>
          </p:cNvPr>
          <p:cNvSpPr>
            <a:spLocks noGrp="1"/>
          </p:cNvSpPr>
          <p:nvPr>
            <p:ph type="body" sz="quarter" idx="42"/>
          </p:nvPr>
        </p:nvSpPr>
        <p:spPr/>
        <p:txBody>
          <a:bodyPr>
            <a:normAutofit/>
          </a:bodyPr>
          <a:lstStyle/>
          <a:p>
            <a:r>
              <a:rPr lang="en-US" sz="2200" dirty="0"/>
              <a:t>In many places, expenses are higher than last year</a:t>
            </a:r>
          </a:p>
        </p:txBody>
      </p:sp>
      <p:sp>
        <p:nvSpPr>
          <p:cNvPr id="8" name="Text Placeholder 7">
            <a:extLst>
              <a:ext uri="{FF2B5EF4-FFF2-40B4-BE49-F238E27FC236}">
                <a16:creationId xmlns:a16="http://schemas.microsoft.com/office/drawing/2014/main" id="{84F21505-A3CC-D515-AE6B-70512D937B7E}"/>
              </a:ext>
            </a:extLst>
          </p:cNvPr>
          <p:cNvSpPr>
            <a:spLocks noGrp="1"/>
          </p:cNvSpPr>
          <p:nvPr>
            <p:ph type="body" sz="quarter" idx="26"/>
          </p:nvPr>
        </p:nvSpPr>
        <p:spPr>
          <a:xfrm>
            <a:off x="862733" y="1455811"/>
            <a:ext cx="5233268" cy="569387"/>
          </a:xfrm>
        </p:spPr>
        <p:txBody>
          <a:bodyPr/>
          <a:lstStyle/>
          <a:p>
            <a:r>
              <a:rPr lang="en-US" b="1" dirty="0"/>
              <a:t>Monthly expenses in 2022</a:t>
            </a:r>
          </a:p>
          <a:p>
            <a:r>
              <a:rPr lang="en-GB" sz="1000" dirty="0">
                <a:solidFill>
                  <a:schemeClr val="bg2"/>
                </a:solidFill>
              </a:rPr>
              <a:t>% of consumers who say they spend more than 50% of their monthly household income on bills/expenses, and the % change compared to last year</a:t>
            </a:r>
            <a:endParaRPr lang="en-US" sz="1000" dirty="0">
              <a:solidFill>
                <a:schemeClr val="bg2"/>
              </a:solidFill>
            </a:endParaRPr>
          </a:p>
        </p:txBody>
      </p:sp>
      <p:sp>
        <p:nvSpPr>
          <p:cNvPr id="9" name="Text Placeholder 8">
            <a:extLst>
              <a:ext uri="{FF2B5EF4-FFF2-40B4-BE49-F238E27FC236}">
                <a16:creationId xmlns:a16="http://schemas.microsoft.com/office/drawing/2014/main" id="{741D2DB9-607C-0F13-6EF2-02870E82144A}"/>
              </a:ext>
            </a:extLst>
          </p:cNvPr>
          <p:cNvSpPr>
            <a:spLocks noGrp="1"/>
          </p:cNvSpPr>
          <p:nvPr>
            <p:ph type="body" sz="quarter" idx="25"/>
          </p:nvPr>
        </p:nvSpPr>
        <p:spPr>
          <a:xfrm>
            <a:off x="863894" y="6178900"/>
            <a:ext cx="10609420" cy="200055"/>
          </a:xfrm>
        </p:spPr>
        <p:txBody>
          <a:bodyPr/>
          <a:lstStyle/>
          <a:p>
            <a:r>
              <a:rPr lang="en-US" b="1" dirty="0"/>
              <a:t>Source: </a:t>
            </a:r>
            <a:r>
              <a:rPr lang="en-US" dirty="0">
                <a:latin typeface="Poppins" panose="00000500000000000000" pitchFamily="2" charset="0"/>
                <a:cs typeface="Poppins" panose="00000500000000000000" pitchFamily="2" charset="0"/>
              </a:rPr>
              <a:t>GWI Zeitgeist September 2022 </a:t>
            </a:r>
            <a:r>
              <a:rPr lang="en-US" b="1" dirty="0">
                <a:latin typeface="Poppins" panose="00000500000000000000" pitchFamily="2" charset="0"/>
                <a:cs typeface="Poppins" panose="00000500000000000000" pitchFamily="2" charset="0"/>
              </a:rPr>
              <a:t>Base</a:t>
            </a:r>
            <a:r>
              <a:rPr lang="en-US" dirty="0">
                <a:latin typeface="Poppins" panose="00000500000000000000" pitchFamily="2" charset="0"/>
                <a:cs typeface="Poppins" panose="00000500000000000000" pitchFamily="2" charset="0"/>
              </a:rPr>
              <a:t>: 15,329 internet users aged 16-64 in 12 markets</a:t>
            </a:r>
            <a:endParaRPr lang="en-US" b="1" dirty="0">
              <a:latin typeface="Poppins" panose="00000500000000000000" pitchFamily="2" charset="0"/>
              <a:cs typeface="Poppins" panose="00000500000000000000" pitchFamily="2" charset="0"/>
            </a:endParaRPr>
          </a:p>
        </p:txBody>
      </p:sp>
      <p:pic>
        <p:nvPicPr>
          <p:cNvPr id="3" name="Picture 2" descr="Icon&#10;&#10;Description automatically generated with medium confidence">
            <a:hlinkClick r:id="rId5"/>
            <a:extLst>
              <a:ext uri="{FF2B5EF4-FFF2-40B4-BE49-F238E27FC236}">
                <a16:creationId xmlns:a16="http://schemas.microsoft.com/office/drawing/2014/main" id="{35BE7CF4-ECA3-4516-4FC2-971726B6A4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5725" y="1484709"/>
            <a:ext cx="144000" cy="144000"/>
          </a:xfrm>
          <a:prstGeom prst="rect">
            <a:avLst/>
          </a:prstGeom>
        </p:spPr>
      </p:pic>
      <p:graphicFrame>
        <p:nvGraphicFramePr>
          <p:cNvPr id="5" name="Chart 4">
            <a:extLst>
              <a:ext uri="{FF2B5EF4-FFF2-40B4-BE49-F238E27FC236}">
                <a16:creationId xmlns:a16="http://schemas.microsoft.com/office/drawing/2014/main" id="{290CD11E-7975-0062-BC1E-59D6675D7013}"/>
              </a:ext>
            </a:extLst>
          </p:cNvPr>
          <p:cNvGraphicFramePr/>
          <p:nvPr>
            <p:extLst>
              <p:ext uri="{D42A27DB-BD31-4B8C-83A1-F6EECF244321}">
                <p14:modId xmlns:p14="http://schemas.microsoft.com/office/powerpoint/2010/main" val="2376443547"/>
              </p:ext>
            </p:extLst>
          </p:nvPr>
        </p:nvGraphicFramePr>
        <p:xfrm>
          <a:off x="685808" y="2090766"/>
          <a:ext cx="7774234" cy="3823192"/>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0705BF5A-2248-9D38-9479-BC3AC530B7E2}"/>
              </a:ext>
            </a:extLst>
          </p:cNvPr>
          <p:cNvSpPr txBox="1"/>
          <p:nvPr/>
        </p:nvSpPr>
        <p:spPr>
          <a:xfrm>
            <a:off x="5434503" y="2539337"/>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+6%</a:t>
            </a:r>
          </a:p>
        </p:txBody>
      </p:sp>
      <p:sp>
        <p:nvSpPr>
          <p:cNvPr id="10" name="TextBox 9">
            <a:extLst>
              <a:ext uri="{FF2B5EF4-FFF2-40B4-BE49-F238E27FC236}">
                <a16:creationId xmlns:a16="http://schemas.microsoft.com/office/drawing/2014/main" id="{A7DDAF30-AE41-B2F6-852B-C366FDBC70AF}"/>
              </a:ext>
            </a:extLst>
          </p:cNvPr>
          <p:cNvSpPr txBox="1"/>
          <p:nvPr/>
        </p:nvSpPr>
        <p:spPr>
          <a:xfrm>
            <a:off x="6901055" y="2795888"/>
            <a:ext cx="542538"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0%</a:t>
            </a:r>
          </a:p>
        </p:txBody>
      </p:sp>
      <p:sp>
        <p:nvSpPr>
          <p:cNvPr id="11" name="TextBox 10">
            <a:extLst>
              <a:ext uri="{FF2B5EF4-FFF2-40B4-BE49-F238E27FC236}">
                <a16:creationId xmlns:a16="http://schemas.microsoft.com/office/drawing/2014/main" id="{3068DF44-F22E-F76A-92A6-C7F98B1C4F40}"/>
              </a:ext>
            </a:extLst>
          </p:cNvPr>
          <p:cNvSpPr txBox="1"/>
          <p:nvPr/>
        </p:nvSpPr>
        <p:spPr>
          <a:xfrm>
            <a:off x="5505115" y="3044418"/>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+5%</a:t>
            </a:r>
          </a:p>
        </p:txBody>
      </p:sp>
      <p:sp>
        <p:nvSpPr>
          <p:cNvPr id="12" name="TextBox 11">
            <a:extLst>
              <a:ext uri="{FF2B5EF4-FFF2-40B4-BE49-F238E27FC236}">
                <a16:creationId xmlns:a16="http://schemas.microsoft.com/office/drawing/2014/main" id="{270C62CA-67D9-F880-5097-A32805BF2CB1}"/>
              </a:ext>
            </a:extLst>
          </p:cNvPr>
          <p:cNvSpPr txBox="1"/>
          <p:nvPr/>
        </p:nvSpPr>
        <p:spPr>
          <a:xfrm>
            <a:off x="4854769" y="3290639"/>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-3%</a:t>
            </a:r>
          </a:p>
        </p:txBody>
      </p:sp>
      <p:sp>
        <p:nvSpPr>
          <p:cNvPr id="13" name="TextBox 12">
            <a:extLst>
              <a:ext uri="{FF2B5EF4-FFF2-40B4-BE49-F238E27FC236}">
                <a16:creationId xmlns:a16="http://schemas.microsoft.com/office/drawing/2014/main" id="{122D17AE-C77F-3F6F-0D2B-4879A0B616FC}"/>
              </a:ext>
            </a:extLst>
          </p:cNvPr>
          <p:cNvSpPr txBox="1"/>
          <p:nvPr/>
        </p:nvSpPr>
        <p:spPr>
          <a:xfrm>
            <a:off x="5686532" y="3546179"/>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+6%</a:t>
            </a:r>
          </a:p>
        </p:txBody>
      </p:sp>
      <p:sp>
        <p:nvSpPr>
          <p:cNvPr id="14" name="TextBox 13">
            <a:extLst>
              <a:ext uri="{FF2B5EF4-FFF2-40B4-BE49-F238E27FC236}">
                <a16:creationId xmlns:a16="http://schemas.microsoft.com/office/drawing/2014/main" id="{1BB719C6-0FBE-789C-879B-BCB132FE78B6}"/>
              </a:ext>
            </a:extLst>
          </p:cNvPr>
          <p:cNvSpPr txBox="1"/>
          <p:nvPr/>
        </p:nvSpPr>
        <p:spPr>
          <a:xfrm>
            <a:off x="6024439" y="3801719"/>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+6%</a:t>
            </a:r>
          </a:p>
        </p:txBody>
      </p:sp>
      <p:sp>
        <p:nvSpPr>
          <p:cNvPr id="15" name="TextBox 14">
            <a:extLst>
              <a:ext uri="{FF2B5EF4-FFF2-40B4-BE49-F238E27FC236}">
                <a16:creationId xmlns:a16="http://schemas.microsoft.com/office/drawing/2014/main" id="{68D8BA2C-E924-BE2E-FDFE-F5F5FF1A6FB5}"/>
              </a:ext>
            </a:extLst>
          </p:cNvPr>
          <p:cNvSpPr txBox="1"/>
          <p:nvPr/>
        </p:nvSpPr>
        <p:spPr>
          <a:xfrm>
            <a:off x="4304594" y="4047940"/>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a:t>
            </a:r>
          </a:p>
        </p:txBody>
      </p:sp>
      <p:sp>
        <p:nvSpPr>
          <p:cNvPr id="16" name="TextBox 15">
            <a:extLst>
              <a:ext uri="{FF2B5EF4-FFF2-40B4-BE49-F238E27FC236}">
                <a16:creationId xmlns:a16="http://schemas.microsoft.com/office/drawing/2014/main" id="{4E9FBE7A-C213-17FA-0251-9AFB37138B9B}"/>
              </a:ext>
            </a:extLst>
          </p:cNvPr>
          <p:cNvSpPr txBox="1"/>
          <p:nvPr/>
        </p:nvSpPr>
        <p:spPr>
          <a:xfrm>
            <a:off x="4883877" y="4294161"/>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-2%</a:t>
            </a:r>
          </a:p>
        </p:txBody>
      </p:sp>
      <p:sp>
        <p:nvSpPr>
          <p:cNvPr id="17" name="TextBox 16">
            <a:extLst>
              <a:ext uri="{FF2B5EF4-FFF2-40B4-BE49-F238E27FC236}">
                <a16:creationId xmlns:a16="http://schemas.microsoft.com/office/drawing/2014/main" id="{701BDF75-8EAF-F8DC-D76B-BE89CAD1D5C2}"/>
              </a:ext>
            </a:extLst>
          </p:cNvPr>
          <p:cNvSpPr txBox="1"/>
          <p:nvPr/>
        </p:nvSpPr>
        <p:spPr>
          <a:xfrm>
            <a:off x="4639837" y="4540382"/>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-3%</a:t>
            </a:r>
          </a:p>
        </p:txBody>
      </p:sp>
      <p:sp>
        <p:nvSpPr>
          <p:cNvPr id="18" name="TextBox 17">
            <a:extLst>
              <a:ext uri="{FF2B5EF4-FFF2-40B4-BE49-F238E27FC236}">
                <a16:creationId xmlns:a16="http://schemas.microsoft.com/office/drawing/2014/main" id="{8FED26FF-845F-4298-1C03-5DC9199C6EBA}"/>
              </a:ext>
            </a:extLst>
          </p:cNvPr>
          <p:cNvSpPr txBox="1"/>
          <p:nvPr/>
        </p:nvSpPr>
        <p:spPr>
          <a:xfrm>
            <a:off x="4056330" y="4786603"/>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+5%</a:t>
            </a:r>
          </a:p>
        </p:txBody>
      </p:sp>
      <p:sp>
        <p:nvSpPr>
          <p:cNvPr id="19" name="TextBox 18">
            <a:extLst>
              <a:ext uri="{FF2B5EF4-FFF2-40B4-BE49-F238E27FC236}">
                <a16:creationId xmlns:a16="http://schemas.microsoft.com/office/drawing/2014/main" id="{FCDFD9A2-CB53-2FB3-E8EF-57729B8E2AB1}"/>
              </a:ext>
            </a:extLst>
          </p:cNvPr>
          <p:cNvSpPr txBox="1"/>
          <p:nvPr/>
        </p:nvSpPr>
        <p:spPr>
          <a:xfrm>
            <a:off x="5751726" y="5032824"/>
            <a:ext cx="623674"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+18%</a:t>
            </a:r>
          </a:p>
        </p:txBody>
      </p:sp>
      <p:sp>
        <p:nvSpPr>
          <p:cNvPr id="20" name="TextBox 19">
            <a:extLst>
              <a:ext uri="{FF2B5EF4-FFF2-40B4-BE49-F238E27FC236}">
                <a16:creationId xmlns:a16="http://schemas.microsoft.com/office/drawing/2014/main" id="{D6673C76-8F5F-A6A7-612C-AD22D0B1C546}"/>
              </a:ext>
            </a:extLst>
          </p:cNvPr>
          <p:cNvSpPr txBox="1"/>
          <p:nvPr/>
        </p:nvSpPr>
        <p:spPr>
          <a:xfrm>
            <a:off x="6261906" y="5279045"/>
            <a:ext cx="493222"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+2%</a:t>
            </a:r>
          </a:p>
        </p:txBody>
      </p:sp>
      <p:sp>
        <p:nvSpPr>
          <p:cNvPr id="21" name="TextBox 20">
            <a:extLst>
              <a:ext uri="{FF2B5EF4-FFF2-40B4-BE49-F238E27FC236}">
                <a16:creationId xmlns:a16="http://schemas.microsoft.com/office/drawing/2014/main" id="{EBD581CA-7F9B-CE72-14D5-D48DF780CAAD}"/>
              </a:ext>
            </a:extLst>
          </p:cNvPr>
          <p:cNvSpPr txBox="1"/>
          <p:nvPr/>
        </p:nvSpPr>
        <p:spPr>
          <a:xfrm>
            <a:off x="5501177" y="2320262"/>
            <a:ext cx="1671147" cy="246221"/>
          </a:xfrm>
          <a:prstGeom prst="rect">
            <a:avLst/>
          </a:prstGeom>
          <a:noFill/>
        </p:spPr>
        <p:txBody>
          <a:bodyPr wrap="square" rtlCol="0">
            <a:spAutoFit/>
          </a:bodyPr>
          <a:lstStyle/>
          <a:p>
            <a:pPr algn="l">
              <a:spcAft>
                <a:spcPts val="600"/>
              </a:spcAft>
            </a:pPr>
            <a:r>
              <a:rPr lang="en-GB" sz="1000" b="1" dirty="0">
                <a:solidFill>
                  <a:schemeClr val="bg2"/>
                </a:solidFill>
                <a:latin typeface="Poppins" pitchFamily="2" charset="77"/>
                <a:cs typeface="Poppins" pitchFamily="2" charset="77"/>
              </a:rPr>
              <a:t>YoY % change</a:t>
            </a:r>
          </a:p>
        </p:txBody>
      </p:sp>
      <p:pic>
        <p:nvPicPr>
          <p:cNvPr id="22" name="Picture 21" descr="Icon&#10;&#10;Description automatically generated with medium confidence">
            <a:hlinkClick r:id="rId8"/>
            <a:extLst>
              <a:ext uri="{FF2B5EF4-FFF2-40B4-BE49-F238E27FC236}">
                <a16:creationId xmlns:a16="http://schemas.microsoft.com/office/drawing/2014/main" id="{60F1034F-87BA-7227-6F99-7395C95DF3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9208" y="1485364"/>
            <a:ext cx="144000" cy="144000"/>
          </a:xfrm>
          <a:prstGeom prst="rect">
            <a:avLst/>
          </a:prstGeom>
        </p:spPr>
      </p:pic>
      <p:cxnSp>
        <p:nvCxnSpPr>
          <p:cNvPr id="23" name="Straight Connector 22">
            <a:extLst>
              <a:ext uri="{FF2B5EF4-FFF2-40B4-BE49-F238E27FC236}">
                <a16:creationId xmlns:a16="http://schemas.microsoft.com/office/drawing/2014/main" id="{B0F2DAA0-484A-9B3A-D6AE-C415C8A9AAD3}"/>
              </a:ext>
            </a:extLst>
          </p:cNvPr>
          <p:cNvCxnSpPr>
            <a:cxnSpLocks/>
          </p:cNvCxnSpPr>
          <p:nvPr/>
        </p:nvCxnSpPr>
        <p:spPr>
          <a:xfrm>
            <a:off x="8007127" y="1449388"/>
            <a:ext cx="0" cy="440848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034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holding a calculator&#10;&#10;Description automatically generated with low confidence">
            <a:extLst>
              <a:ext uri="{FF2B5EF4-FFF2-40B4-BE49-F238E27FC236}">
                <a16:creationId xmlns:a16="http://schemas.microsoft.com/office/drawing/2014/main" id="{B7B99C7D-C0E5-ADA7-3475-6622D03036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223932" cy="6858000"/>
          </a:xfrm>
          <a:prstGeom prst="rect">
            <a:avLst/>
          </a:prstGeom>
        </p:spPr>
      </p:pic>
      <p:sp>
        <p:nvSpPr>
          <p:cNvPr id="4" name="Text Placeholder 3">
            <a:extLst>
              <a:ext uri="{FF2B5EF4-FFF2-40B4-BE49-F238E27FC236}">
                <a16:creationId xmlns:a16="http://schemas.microsoft.com/office/drawing/2014/main" id="{3D916708-9639-288B-D25D-ACDE6F4B5DFC}"/>
              </a:ext>
            </a:extLst>
          </p:cNvPr>
          <p:cNvSpPr>
            <a:spLocks noGrp="1"/>
          </p:cNvSpPr>
          <p:nvPr>
            <p:ph type="body" sz="quarter" idx="42"/>
          </p:nvPr>
        </p:nvSpPr>
        <p:spPr/>
        <p:txBody>
          <a:bodyPr>
            <a:normAutofit/>
          </a:bodyPr>
          <a:lstStyle/>
          <a:p>
            <a:r>
              <a:rPr lang="en-US" sz="2200" dirty="0"/>
              <a:t>BNPL in the financial landscape</a:t>
            </a:r>
          </a:p>
        </p:txBody>
      </p:sp>
      <p:sp>
        <p:nvSpPr>
          <p:cNvPr id="5" name="Text Placeholder 4">
            <a:extLst>
              <a:ext uri="{FF2B5EF4-FFF2-40B4-BE49-F238E27FC236}">
                <a16:creationId xmlns:a16="http://schemas.microsoft.com/office/drawing/2014/main" id="{B586BC79-37DC-5A57-FBFE-1402A1F737DE}"/>
              </a:ext>
            </a:extLst>
          </p:cNvPr>
          <p:cNvSpPr>
            <a:spLocks noGrp="1"/>
          </p:cNvSpPr>
          <p:nvPr>
            <p:ph type="body" sz="quarter" idx="26"/>
          </p:nvPr>
        </p:nvSpPr>
        <p:spPr>
          <a:xfrm>
            <a:off x="859355" y="1450784"/>
            <a:ext cx="3090854" cy="4401205"/>
          </a:xfrm>
        </p:spPr>
        <p:txBody>
          <a:bodyPr/>
          <a:lstStyle/>
          <a:p>
            <a:r>
              <a:rPr lang="en-US" sz="1000" dirty="0"/>
              <a:t>Consumers will be on the lookout for ways of affording their small luxuries without breaking the bank as the cost of living continues to bite. </a:t>
            </a:r>
            <a:r>
              <a:rPr lang="en-GB" sz="1000" dirty="0"/>
              <a:t>Among these methods are buy now, pay later services – a means of consumers spreading out payments, often without incurring any interest. </a:t>
            </a:r>
          </a:p>
          <a:p>
            <a:endParaRPr lang="en-GB" sz="1000" dirty="0"/>
          </a:p>
          <a:p>
            <a:r>
              <a:rPr lang="en-GB" sz="1000" dirty="0"/>
              <a:t>Tipped to </a:t>
            </a:r>
            <a:r>
              <a:rPr lang="en-GB" sz="1000" dirty="0">
                <a:hlinkClick r:id="rId4"/>
              </a:rPr>
              <a:t>surpass $1 trillion by 2030</a:t>
            </a:r>
            <a:r>
              <a:rPr lang="en-GB" sz="1000" dirty="0"/>
              <a:t>, these services are no laughing matter. </a:t>
            </a:r>
            <a:endParaRPr lang="en-US" sz="1000" dirty="0"/>
          </a:p>
          <a:p>
            <a:endParaRPr lang="en-US" sz="1000" dirty="0"/>
          </a:p>
          <a:p>
            <a:r>
              <a:rPr lang="en-GB" sz="1000" dirty="0"/>
              <a:t>These services are definitely no longer limited to “premium” products. As a 2019 report by The Initiatives Group put it, “BNPL started with online retailers in higher margin product categories” like jewellery or high-end fashion, whereas today, </a:t>
            </a:r>
            <a:r>
              <a:rPr lang="en-GB" sz="1000" dirty="0">
                <a:hlinkClick r:id="rId5"/>
              </a:rPr>
              <a:t>Boohoo</a:t>
            </a:r>
            <a:r>
              <a:rPr lang="en-GB" sz="1000" dirty="0"/>
              <a:t> said its average customer spend per item using BNPL was “relatively low”, at £11.96.</a:t>
            </a:r>
          </a:p>
          <a:p>
            <a:endParaRPr lang="en-GB" sz="1000" dirty="0"/>
          </a:p>
          <a:p>
            <a:r>
              <a:rPr lang="en-GB" sz="1000" dirty="0"/>
              <a:t>The need for treats during these hard times crops up in our research; the number of Gen Z who say they’d rather sacrifice other spending to buy a product instead of save up for it has grown 9% since Q2 2021. Whatever the reason – whether it’s a YOLO mentality or pent-up desire for spending – BNPL services hold a lot of appeal. </a:t>
            </a:r>
          </a:p>
        </p:txBody>
      </p:sp>
      <p:cxnSp>
        <p:nvCxnSpPr>
          <p:cNvPr id="6" name="Google Shape;293;p8">
            <a:extLst>
              <a:ext uri="{FF2B5EF4-FFF2-40B4-BE49-F238E27FC236}">
                <a16:creationId xmlns:a16="http://schemas.microsoft.com/office/drawing/2014/main" id="{BACE216A-0D96-26FD-B957-7184E21FBAD0}"/>
              </a:ext>
            </a:extLst>
          </p:cNvPr>
          <p:cNvCxnSpPr>
            <a:cxnSpLocks/>
          </p:cNvCxnSpPr>
          <p:nvPr/>
        </p:nvCxnSpPr>
        <p:spPr>
          <a:xfrm>
            <a:off x="4200870" y="1449388"/>
            <a:ext cx="0" cy="4408487"/>
          </a:xfrm>
          <a:prstGeom prst="straightConnector1">
            <a:avLst/>
          </a:prstGeom>
          <a:noFill/>
          <a:ln w="9525" cap="flat" cmpd="sng">
            <a:solidFill>
              <a:schemeClr val="bg2"/>
            </a:solidFill>
            <a:prstDash val="solid"/>
            <a:round/>
            <a:headEnd type="none" w="sm" len="sm"/>
            <a:tailEnd type="none" w="sm" len="sm"/>
          </a:ln>
        </p:spPr>
      </p:cxnSp>
    </p:spTree>
    <p:extLst>
      <p:ext uri="{BB962C8B-B14F-4D97-AF65-F5344CB8AC3E}">
        <p14:creationId xmlns:p14="http://schemas.microsoft.com/office/powerpoint/2010/main" val="397157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E5A00-A43D-8345-B4F1-1B14905FD431}"/>
              </a:ext>
            </a:extLst>
          </p:cNvPr>
          <p:cNvSpPr>
            <a:spLocks noGrp="1"/>
          </p:cNvSpPr>
          <p:nvPr>
            <p:ph type="body" sz="quarter" idx="13"/>
          </p:nvPr>
        </p:nvSpPr>
        <p:spPr>
          <a:xfrm>
            <a:off x="952501" y="1449389"/>
            <a:ext cx="6276974" cy="1569660"/>
          </a:xfrm>
        </p:spPr>
        <p:txBody>
          <a:bodyPr/>
          <a:lstStyle/>
          <a:p>
            <a:r>
              <a:rPr lang="en-US" dirty="0"/>
              <a:t>How BNPL services have evolved</a:t>
            </a:r>
          </a:p>
        </p:txBody>
      </p:sp>
    </p:spTree>
    <p:extLst>
      <p:ext uri="{BB962C8B-B14F-4D97-AF65-F5344CB8AC3E}">
        <p14:creationId xmlns:p14="http://schemas.microsoft.com/office/powerpoint/2010/main" val="1883531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62754-D9F8-A82E-8EE8-60FCAAD70E44}"/>
              </a:ext>
            </a:extLst>
          </p:cNvPr>
          <p:cNvSpPr>
            <a:spLocks noGrp="1"/>
          </p:cNvSpPr>
          <p:nvPr>
            <p:ph sz="quarter" idx="31"/>
          </p:nvPr>
        </p:nvSpPr>
        <p:spPr>
          <a:xfrm>
            <a:off x="839788" y="1449388"/>
            <a:ext cx="3005137" cy="4577012"/>
          </a:xfrm>
        </p:spPr>
        <p:txBody>
          <a:bodyPr/>
          <a:lstStyle/>
          <a:p>
            <a:r>
              <a:rPr lang="en-GB" sz="1000" dirty="0"/>
              <a:t>Financial difficulties associated with the pandemic really put these BNPL services on the map, with data from Google Trends showing a clear rise in searches for the term from mid-2020 onward. More retailers are </a:t>
            </a:r>
            <a:r>
              <a:rPr lang="en-GB" sz="1000" dirty="0">
                <a:hlinkClick r:id="rId2"/>
              </a:rPr>
              <a:t>adding BNPL services</a:t>
            </a:r>
            <a:r>
              <a:rPr lang="en-GB" sz="1000" dirty="0"/>
              <a:t> to their checkouts too, so it’s easy to see why consumers are becoming more aware of them.</a:t>
            </a:r>
          </a:p>
          <a:p>
            <a:r>
              <a:rPr lang="en-GB" sz="1000" dirty="0"/>
              <a:t>While it’s not the case for all, Covid was an opportunity for some everyday consumers to </a:t>
            </a:r>
            <a:r>
              <a:rPr lang="en-GB" sz="1000" dirty="0">
                <a:hlinkClick r:id="rId3"/>
              </a:rPr>
              <a:t>stockpile their earnings</a:t>
            </a:r>
            <a:r>
              <a:rPr lang="en-GB" sz="1000" dirty="0"/>
              <a:t>. It makes a lot of sense; most activities were off-limits, travel was largely a no-go, and mass working from home meant an end to everyday commuting charges. Our data backs this up also, with the number describing themselves as affluent climbing 20% worldwide since Q2 2020. </a:t>
            </a:r>
          </a:p>
          <a:p>
            <a:r>
              <a:rPr lang="en-GB" sz="1000" dirty="0"/>
              <a:t>Since then, however, that figure has plateaued – no doubt a by-product of all things cost of living. Consumers are spending money again, and more look at BNPL as a means of doing this strategically. </a:t>
            </a:r>
          </a:p>
        </p:txBody>
      </p:sp>
      <p:sp>
        <p:nvSpPr>
          <p:cNvPr id="4" name="Text Placeholder 3">
            <a:extLst>
              <a:ext uri="{FF2B5EF4-FFF2-40B4-BE49-F238E27FC236}">
                <a16:creationId xmlns:a16="http://schemas.microsoft.com/office/drawing/2014/main" id="{AC0DA682-6447-39F7-03F3-145C6945B298}"/>
              </a:ext>
            </a:extLst>
          </p:cNvPr>
          <p:cNvSpPr>
            <a:spLocks noGrp="1"/>
          </p:cNvSpPr>
          <p:nvPr>
            <p:ph type="body" sz="quarter" idx="42"/>
          </p:nvPr>
        </p:nvSpPr>
        <p:spPr/>
        <p:txBody>
          <a:bodyPr>
            <a:normAutofit/>
          </a:bodyPr>
          <a:lstStyle/>
          <a:p>
            <a:r>
              <a:rPr lang="en-GB" sz="2200" dirty="0"/>
              <a:t>Searches for BNPL are up since the pandemic</a:t>
            </a:r>
          </a:p>
        </p:txBody>
      </p:sp>
      <p:sp>
        <p:nvSpPr>
          <p:cNvPr id="10" name="Text Placeholder 7">
            <a:extLst>
              <a:ext uri="{FF2B5EF4-FFF2-40B4-BE49-F238E27FC236}">
                <a16:creationId xmlns:a16="http://schemas.microsoft.com/office/drawing/2014/main" id="{E8F097E4-FBFD-860F-40A9-1A10EC4425C2}"/>
              </a:ext>
            </a:extLst>
          </p:cNvPr>
          <p:cNvSpPr>
            <a:spLocks noGrp="1"/>
          </p:cNvSpPr>
          <p:nvPr>
            <p:ph type="body" sz="quarter" idx="26"/>
          </p:nvPr>
        </p:nvSpPr>
        <p:spPr>
          <a:xfrm>
            <a:off x="4561786" y="1457978"/>
            <a:ext cx="3896834" cy="536255"/>
          </a:xfrm>
        </p:spPr>
        <p:txBody>
          <a:bodyPr/>
          <a:lstStyle/>
          <a:p>
            <a:r>
              <a:rPr lang="en-US" b="1" dirty="0"/>
              <a:t>Searches are growing even if uptake is slow</a:t>
            </a:r>
          </a:p>
          <a:p>
            <a:r>
              <a:rPr lang="en-GB" sz="1000" dirty="0">
                <a:solidFill>
                  <a:schemeClr val="bg2"/>
                </a:solidFill>
              </a:rPr>
              <a:t>Global popularity of searches for the following</a:t>
            </a:r>
          </a:p>
        </p:txBody>
      </p:sp>
      <p:sp>
        <p:nvSpPr>
          <p:cNvPr id="7" name="Text Placeholder 6">
            <a:extLst>
              <a:ext uri="{FF2B5EF4-FFF2-40B4-BE49-F238E27FC236}">
                <a16:creationId xmlns:a16="http://schemas.microsoft.com/office/drawing/2014/main" id="{3B30765D-18D4-D525-4E39-ED18D7A8BD1F}"/>
              </a:ext>
            </a:extLst>
          </p:cNvPr>
          <p:cNvSpPr>
            <a:spLocks noGrp="1"/>
          </p:cNvSpPr>
          <p:nvPr>
            <p:ph type="body" sz="quarter" idx="25"/>
          </p:nvPr>
        </p:nvSpPr>
        <p:spPr>
          <a:xfrm>
            <a:off x="863894" y="6178900"/>
            <a:ext cx="10609420" cy="200055"/>
          </a:xfrm>
        </p:spPr>
        <p:txBody>
          <a:bodyPr/>
          <a:lstStyle/>
          <a:p>
            <a:r>
              <a:rPr lang="en-US" b="1" dirty="0"/>
              <a:t>Source: </a:t>
            </a:r>
            <a:r>
              <a:rPr lang="en-US" dirty="0">
                <a:latin typeface="Poppins" panose="00000500000000000000" pitchFamily="2" charset="0"/>
                <a:cs typeface="Poppins" panose="00000500000000000000" pitchFamily="2" charset="0"/>
              </a:rPr>
              <a:t>Google Trends, Worldwide</a:t>
            </a:r>
            <a:endParaRPr lang="en-US" dirty="0"/>
          </a:p>
        </p:txBody>
      </p:sp>
      <p:graphicFrame>
        <p:nvGraphicFramePr>
          <p:cNvPr id="13" name="Chart 12">
            <a:extLst>
              <a:ext uri="{FF2B5EF4-FFF2-40B4-BE49-F238E27FC236}">
                <a16:creationId xmlns:a16="http://schemas.microsoft.com/office/drawing/2014/main" id="{58189893-CB53-9A57-CD9D-DC110B67CF14}"/>
              </a:ext>
            </a:extLst>
          </p:cNvPr>
          <p:cNvGraphicFramePr/>
          <p:nvPr>
            <p:extLst>
              <p:ext uri="{D42A27DB-BD31-4B8C-83A1-F6EECF244321}">
                <p14:modId xmlns:p14="http://schemas.microsoft.com/office/powerpoint/2010/main" val="4014976260"/>
              </p:ext>
            </p:extLst>
          </p:nvPr>
        </p:nvGraphicFramePr>
        <p:xfrm>
          <a:off x="4563359" y="1938912"/>
          <a:ext cx="6788849" cy="3812664"/>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Google Shape;293;p8">
            <a:extLst>
              <a:ext uri="{FF2B5EF4-FFF2-40B4-BE49-F238E27FC236}">
                <a16:creationId xmlns:a16="http://schemas.microsoft.com/office/drawing/2014/main" id="{EC29FA66-E68B-996E-7CF0-FFBAE0150CA5}"/>
              </a:ext>
            </a:extLst>
          </p:cNvPr>
          <p:cNvCxnSpPr>
            <a:cxnSpLocks/>
          </p:cNvCxnSpPr>
          <p:nvPr/>
        </p:nvCxnSpPr>
        <p:spPr>
          <a:xfrm>
            <a:off x="4200870" y="1449388"/>
            <a:ext cx="0" cy="4408487"/>
          </a:xfrm>
          <a:prstGeom prst="straightConnector1">
            <a:avLst/>
          </a:prstGeom>
          <a:noFill/>
          <a:ln w="9525" cap="flat" cmpd="sng">
            <a:solidFill>
              <a:schemeClr val="tx2"/>
            </a:solidFill>
            <a:prstDash val="solid"/>
            <a:round/>
            <a:headEnd type="none" w="sm" len="sm"/>
            <a:tailEnd type="none" w="sm" len="sm"/>
          </a:ln>
        </p:spPr>
      </p:cxnSp>
      <p:sp>
        <p:nvSpPr>
          <p:cNvPr id="6" name="Content Placeholder 1">
            <a:extLst>
              <a:ext uri="{FF2B5EF4-FFF2-40B4-BE49-F238E27FC236}">
                <a16:creationId xmlns:a16="http://schemas.microsoft.com/office/drawing/2014/main" id="{CBA0E4D9-CF11-CDBD-9D46-9A77FAF995B7}"/>
              </a:ext>
            </a:extLst>
          </p:cNvPr>
          <p:cNvSpPr txBox="1">
            <a:spLocks/>
          </p:cNvSpPr>
          <p:nvPr/>
        </p:nvSpPr>
        <p:spPr>
          <a:xfrm>
            <a:off x="4635684" y="5303314"/>
            <a:ext cx="850716" cy="356822"/>
          </a:xfrm>
          <a:prstGeom prst="rect">
            <a:avLst/>
          </a:prstGeom>
          <a:solidFill>
            <a:schemeClr val="tx1"/>
          </a:solidFill>
        </p:spPr>
        <p:txBody>
          <a:bodyPr lIns="108000" tIns="4680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600"/>
              </a:spcAft>
              <a:buClr>
                <a:srgbClr val="000000"/>
              </a:buClr>
              <a:buFont typeface="Arial"/>
              <a:defRPr sz="1100" b="0" i="0" u="none" strike="noStrike" cap="none">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1000" dirty="0"/>
              <a:t>2019</a:t>
            </a:r>
          </a:p>
        </p:txBody>
      </p:sp>
      <p:sp>
        <p:nvSpPr>
          <p:cNvPr id="8" name="Content Placeholder 1">
            <a:extLst>
              <a:ext uri="{FF2B5EF4-FFF2-40B4-BE49-F238E27FC236}">
                <a16:creationId xmlns:a16="http://schemas.microsoft.com/office/drawing/2014/main" id="{70F9D9D2-8A59-9B93-9683-337679E8FAED}"/>
              </a:ext>
            </a:extLst>
          </p:cNvPr>
          <p:cNvSpPr txBox="1">
            <a:spLocks/>
          </p:cNvSpPr>
          <p:nvPr/>
        </p:nvSpPr>
        <p:spPr>
          <a:xfrm>
            <a:off x="8019288" y="5303314"/>
            <a:ext cx="2112263" cy="356822"/>
          </a:xfrm>
          <a:prstGeom prst="rect">
            <a:avLst/>
          </a:prstGeom>
          <a:solidFill>
            <a:schemeClr val="tx1"/>
          </a:solidFill>
        </p:spPr>
        <p:txBody>
          <a:bodyPr lIns="108000" tIns="4680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600"/>
              </a:spcAft>
              <a:buClr>
                <a:srgbClr val="000000"/>
              </a:buClr>
              <a:buFont typeface="Arial"/>
              <a:defRPr sz="1100" b="0" i="0" u="none" strike="noStrike" cap="none">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1000" dirty="0"/>
              <a:t>2020</a:t>
            </a:r>
          </a:p>
        </p:txBody>
      </p:sp>
      <p:sp>
        <p:nvSpPr>
          <p:cNvPr id="9" name="Content Placeholder 1">
            <a:extLst>
              <a:ext uri="{FF2B5EF4-FFF2-40B4-BE49-F238E27FC236}">
                <a16:creationId xmlns:a16="http://schemas.microsoft.com/office/drawing/2014/main" id="{9A9530B6-1167-70B9-AC04-D90D6DCD83E3}"/>
              </a:ext>
            </a:extLst>
          </p:cNvPr>
          <p:cNvSpPr txBox="1">
            <a:spLocks/>
          </p:cNvSpPr>
          <p:nvPr/>
        </p:nvSpPr>
        <p:spPr>
          <a:xfrm>
            <a:off x="6197948" y="5303314"/>
            <a:ext cx="1839628" cy="356822"/>
          </a:xfrm>
          <a:prstGeom prst="rect">
            <a:avLst/>
          </a:prstGeom>
          <a:solidFill>
            <a:schemeClr val="tx1"/>
          </a:solidFill>
        </p:spPr>
        <p:txBody>
          <a:bodyPr lIns="108000" tIns="4680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600"/>
              </a:spcAft>
              <a:buClr>
                <a:srgbClr val="000000"/>
              </a:buClr>
              <a:buFont typeface="Arial"/>
              <a:defRPr sz="1100" b="0" i="0" u="none" strike="noStrike" cap="none">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1000" dirty="0"/>
              <a:t>2021</a:t>
            </a:r>
          </a:p>
        </p:txBody>
      </p:sp>
      <p:sp>
        <p:nvSpPr>
          <p:cNvPr id="11" name="Content Placeholder 1">
            <a:extLst>
              <a:ext uri="{FF2B5EF4-FFF2-40B4-BE49-F238E27FC236}">
                <a16:creationId xmlns:a16="http://schemas.microsoft.com/office/drawing/2014/main" id="{EECB9E37-AE52-72E4-D310-7BBD46CD73DB}"/>
              </a:ext>
            </a:extLst>
          </p:cNvPr>
          <p:cNvSpPr txBox="1">
            <a:spLocks/>
          </p:cNvSpPr>
          <p:nvPr/>
        </p:nvSpPr>
        <p:spPr>
          <a:xfrm>
            <a:off x="9573444" y="5303314"/>
            <a:ext cx="2981268" cy="356822"/>
          </a:xfrm>
          <a:prstGeom prst="rect">
            <a:avLst/>
          </a:prstGeom>
          <a:solidFill>
            <a:schemeClr val="tx1"/>
          </a:solidFill>
        </p:spPr>
        <p:txBody>
          <a:bodyPr lIns="108000" tIns="46800"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600"/>
              </a:spcAft>
              <a:buClr>
                <a:srgbClr val="000000"/>
              </a:buClr>
              <a:buFont typeface="Arial"/>
              <a:defRPr sz="1100" b="0" i="0" u="none" strike="noStrike" cap="none">
                <a:solidFill>
                  <a:schemeClr val="bg1"/>
                </a:solidFill>
                <a:latin typeface="Poppins" pitchFamily="2" charset="77"/>
                <a:ea typeface="Arial"/>
                <a:cs typeface="Poppins" pitchFamily="2" charset="77"/>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1000" dirty="0"/>
              <a:t>2022</a:t>
            </a:r>
          </a:p>
        </p:txBody>
      </p:sp>
    </p:spTree>
    <p:extLst>
      <p:ext uri="{BB962C8B-B14F-4D97-AF65-F5344CB8AC3E}">
        <p14:creationId xmlns:p14="http://schemas.microsoft.com/office/powerpoint/2010/main" val="1911560109"/>
      </p:ext>
    </p:extLst>
  </p:cSld>
  <p:clrMapOvr>
    <a:masterClrMapping/>
  </p:clrMapOvr>
</p:sld>
</file>

<file path=ppt/theme/theme1.xml><?xml version="1.0" encoding="utf-8"?>
<a:theme xmlns:a="http://schemas.openxmlformats.org/drawingml/2006/main" name="GWI-Platform">
  <a:themeElements>
    <a:clrScheme name="GWI Platform">
      <a:dk1>
        <a:srgbClr val="191530"/>
      </a:dk1>
      <a:lt1>
        <a:srgbClr val="FFFFFF"/>
      </a:lt1>
      <a:dk2>
        <a:srgbClr val="7989A6"/>
      </a:dk2>
      <a:lt2>
        <a:srgbClr val="DFE7F5"/>
      </a:lt2>
      <a:accent1>
        <a:srgbClr val="5461C8"/>
      </a:accent1>
      <a:accent2>
        <a:srgbClr val="DE1A75"/>
      </a:accent2>
      <a:accent3>
        <a:srgbClr val="008291"/>
      </a:accent3>
      <a:accent4>
        <a:srgbClr val="953BBD"/>
      </a:accent4>
      <a:accent5>
        <a:srgbClr val="007BB6"/>
      </a:accent5>
      <a:accent6>
        <a:srgbClr val="DA3441"/>
      </a:accent6>
      <a:hlink>
        <a:srgbClr val="19152F"/>
      </a:hlink>
      <a:folHlink>
        <a:srgbClr val="0097A7"/>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t"/>
      <a:lstStyle>
        <a:defPPr algn="l">
          <a:spcAft>
            <a:spcPts val="600"/>
          </a:spcAft>
          <a:defRPr sz="1400" dirty="0" err="1" smtClean="0">
            <a:solidFill>
              <a:schemeClr val="tx1"/>
            </a:solidFill>
            <a:latin typeface="Poppins" pitchFamily="2" charset="77"/>
            <a:cs typeface="Poppins"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spcAft>
            <a:spcPts val="600"/>
          </a:spcAft>
          <a:defRPr sz="1400" dirty="0" err="1" smtClean="0">
            <a:solidFill>
              <a:schemeClr val="bg1"/>
            </a:solidFill>
            <a:latin typeface="Poppins" pitchFamily="2" charset="77"/>
            <a:cs typeface="Poppins" pitchFamily="2" charset="77"/>
          </a:defRPr>
        </a:defPPr>
      </a:lstStyle>
    </a:txDef>
  </a:objectDefaults>
  <a:extraClrSchemeLst/>
  <a:extLst>
    <a:ext uri="{05A4C25C-085E-4340-85A3-A5531E510DB2}">
      <thm15:themeFamily xmlns:thm15="http://schemas.microsoft.com/office/thememl/2012/main" name="Presentation2" id="{C3DAC8DA-5F97-F84A-8BE9-06005932A6C6}" vid="{E7E1011C-C1D6-1C4B-BB68-8AAA37EDE6C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GWI-Platform1">
    <a:dk1>
      <a:srgbClr val="191530"/>
    </a:dk1>
    <a:lt1>
      <a:srgbClr val="FFFFFF"/>
    </a:lt1>
    <a:dk2>
      <a:srgbClr val="008851"/>
    </a:dk2>
    <a:lt2>
      <a:srgbClr val="EEEEEE"/>
    </a:lt2>
    <a:accent1>
      <a:srgbClr val="5461C8"/>
    </a:accent1>
    <a:accent2>
      <a:srgbClr val="008291"/>
    </a:accent2>
    <a:accent3>
      <a:srgbClr val="DE1B76"/>
    </a:accent3>
    <a:accent4>
      <a:srgbClr val="007CB6"/>
    </a:accent4>
    <a:accent5>
      <a:srgbClr val="963CBD"/>
    </a:accent5>
    <a:accent6>
      <a:srgbClr val="DA3441"/>
    </a:accent6>
    <a:hlink>
      <a:srgbClr val="19152F"/>
    </a:hlink>
    <a:folHlink>
      <a:srgbClr val="0097A7"/>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GWI-Platform</Template>
  <TotalTime>0</TotalTime>
  <Words>3823</Words>
  <Application>Microsoft Office PowerPoint</Application>
  <PresentationFormat>Widescreen</PresentationFormat>
  <Paragraphs>197</Paragraphs>
  <Slides>23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Faktum</vt:lpstr>
      <vt:lpstr>Arial</vt:lpstr>
      <vt:lpstr>Poppins</vt:lpstr>
      <vt:lpstr>Poppins Medium</vt:lpstr>
      <vt:lpstr>GWI-Platform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Connell</dc:creator>
  <cp:lastModifiedBy>Tom Morris</cp:lastModifiedBy>
  <cp:revision>331</cp:revision>
  <dcterms:created xsi:type="dcterms:W3CDTF">2022-04-20T18:42:22Z</dcterms:created>
  <dcterms:modified xsi:type="dcterms:W3CDTF">2022-12-05T15:27:13Z</dcterms:modified>
</cp:coreProperties>
</file>